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238_AB56840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255_81EF86F1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1"/>
  </p:notesMasterIdLst>
  <p:sldIdLst>
    <p:sldId id="566" r:id="rId2"/>
    <p:sldId id="570" r:id="rId3"/>
    <p:sldId id="572" r:id="rId4"/>
    <p:sldId id="588" r:id="rId5"/>
    <p:sldId id="587" r:id="rId6"/>
    <p:sldId id="586" r:id="rId7"/>
    <p:sldId id="585" r:id="rId8"/>
    <p:sldId id="626" r:id="rId9"/>
    <p:sldId id="627" r:id="rId10"/>
    <p:sldId id="589" r:id="rId11"/>
    <p:sldId id="571" r:id="rId12"/>
    <p:sldId id="573" r:id="rId13"/>
    <p:sldId id="577" r:id="rId14"/>
    <p:sldId id="580" r:id="rId15"/>
    <p:sldId id="568" r:id="rId16"/>
    <p:sldId id="594" r:id="rId17"/>
    <p:sldId id="593" r:id="rId18"/>
    <p:sldId id="624" r:id="rId19"/>
    <p:sldId id="489" r:id="rId20"/>
    <p:sldId id="495" r:id="rId21"/>
    <p:sldId id="597" r:id="rId22"/>
    <p:sldId id="599" r:id="rId23"/>
    <p:sldId id="529" r:id="rId24"/>
    <p:sldId id="498" r:id="rId25"/>
    <p:sldId id="497" r:id="rId26"/>
    <p:sldId id="490" r:id="rId27"/>
    <p:sldId id="493" r:id="rId28"/>
    <p:sldId id="491" r:id="rId29"/>
    <p:sldId id="492" r:id="rId30"/>
    <p:sldId id="629" r:id="rId31"/>
    <p:sldId id="633" r:id="rId32"/>
    <p:sldId id="628" r:id="rId33"/>
    <p:sldId id="632" r:id="rId34"/>
    <p:sldId id="530" r:id="rId35"/>
    <p:sldId id="533" r:id="rId36"/>
    <p:sldId id="537" r:id="rId37"/>
    <p:sldId id="634" r:id="rId38"/>
    <p:sldId id="635" r:id="rId39"/>
    <p:sldId id="636" r:id="rId40"/>
    <p:sldId id="538" r:id="rId41"/>
    <p:sldId id="499" r:id="rId42"/>
    <p:sldId id="500" r:id="rId43"/>
    <p:sldId id="496" r:id="rId44"/>
    <p:sldId id="501" r:id="rId45"/>
    <p:sldId id="516" r:id="rId46"/>
    <p:sldId id="517" r:id="rId47"/>
    <p:sldId id="518" r:id="rId48"/>
    <p:sldId id="519" r:id="rId49"/>
    <p:sldId id="520" r:id="rId50"/>
    <p:sldId id="521" r:id="rId51"/>
    <p:sldId id="522" r:id="rId52"/>
    <p:sldId id="523" r:id="rId53"/>
    <p:sldId id="512" r:id="rId54"/>
    <p:sldId id="513" r:id="rId55"/>
    <p:sldId id="514" r:id="rId56"/>
    <p:sldId id="515" r:id="rId57"/>
    <p:sldId id="637" r:id="rId58"/>
    <p:sldId id="638" r:id="rId59"/>
    <p:sldId id="639" r:id="rId60"/>
    <p:sldId id="640" r:id="rId61"/>
    <p:sldId id="539" r:id="rId62"/>
    <p:sldId id="525" r:id="rId63"/>
    <p:sldId id="526" r:id="rId64"/>
    <p:sldId id="527" r:id="rId65"/>
    <p:sldId id="528" r:id="rId66"/>
    <p:sldId id="645" r:id="rId67"/>
    <p:sldId id="649" r:id="rId68"/>
    <p:sldId id="650" r:id="rId69"/>
    <p:sldId id="503" r:id="rId70"/>
    <p:sldId id="504" r:id="rId71"/>
    <p:sldId id="505" r:id="rId72"/>
    <p:sldId id="506" r:id="rId73"/>
    <p:sldId id="641" r:id="rId74"/>
    <p:sldId id="642" r:id="rId75"/>
    <p:sldId id="643" r:id="rId76"/>
    <p:sldId id="644" r:id="rId77"/>
    <p:sldId id="541" r:id="rId78"/>
    <p:sldId id="540" r:id="rId79"/>
    <p:sldId id="62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C38904-C77F-16C1-0A59-76FA0DDF992B}" name="Jed Friedman" initials="JF" userId="S::jfriedman@worldbank.org::c5f9fb95-dbbe-4617-be94-6edfedfa978c" providerId="AD"/>
  <p188:author id="{4CCCE905-2930-C04D-C6CE-8B7576383463}" name="ABBATE NICOLÁS FRANCISCO" initials="NA" userId="S::Abbatenicolas@economicas.uba.ar::6cdb8310-c0d3-4ba3-b02a-0b626627fb27" providerId="AD"/>
  <p188:author id="{FD0B8B18-055F-BA07-A755-6EBD2C1D6420}" name="German Daniel Caruso" initials="GC" userId="S::gcaruso@worldbank.org::21d9b160-cacd-478f-9ca6-8bcb7d5d546a" providerId="AD"/>
  <p188:author id="{E782BD66-DDA4-9000-A445-7D223C1C14CF}" name="Ines De Marcos" initials="IM" userId="S::idemarcos@worldbank.org::1d8c7c8a-459c-4627-a315-4748840d421d" providerId="AD"/>
  <p188:author id="{03D9D97D-0BD3-8A14-771A-654E7DEFC4BD}" name="Yanel Llohis" initials="YL" userId="S::yllohis@worldbank.org::9b57a2df-9bc9-4147-b070-060c06339351" providerId="AD"/>
  <p188:author id="{3615A58A-F55D-0670-52C5-67D41BE3FF86}" name="Gabriel Demombynes" initials="GD" userId="S::gdemombynes@worldbank.org::dd33ad0e-995b-4c84-87e0-39967673156b" providerId="AD"/>
  <p188:author id="{486C37A7-28C2-814E-BC88-D12F08101485}" name="Nicolas Francisco Abbate" initials="NA" userId="S::nabbate@worldbank.org::2dca9c6c-772b-41aa-993f-2097e69dc1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DA2"/>
    <a:srgbClr val="C19F5E"/>
    <a:srgbClr val="F7EC42"/>
    <a:srgbClr val="0A2143"/>
    <a:srgbClr val="0D9EA6"/>
    <a:srgbClr val="BFBFBF"/>
    <a:srgbClr val="204F26"/>
    <a:srgbClr val="1C4421"/>
    <a:srgbClr val="287F90"/>
    <a:srgbClr val="E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EDC80-B8AD-ADC3-D86D-9E9051062528}" v="1037" dt="2025-02-28T21:37:20.499"/>
    <p1510:client id="{C1FA1761-34E5-D88F-12FF-3DEF60DD31FC}" v="2272" dt="2025-02-28T20:56:56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7" autoAdjust="0"/>
    <p:restoredTop sz="94540" autoAdjust="0"/>
  </p:normalViewPr>
  <p:slideViewPr>
    <p:cSldViewPr snapToGrid="0">
      <p:cViewPr varScale="1">
        <p:scale>
          <a:sx n="79" d="100"/>
          <a:sy n="79" d="100"/>
        </p:scale>
        <p:origin x="3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modernComment_238_AB568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3FBD01-E87C-43EE-B221-CA2993AD0BB9}" authorId="{486C37A7-28C2-814E-BC88-D12F08101485}" created="2024-06-05T16:32:33.61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6255458" sldId="454"/>
      <ac:picMk id="8" creationId="{DCA53E04-6BA3-D8F1-4191-B814D57E4073}"/>
    </ac:deMkLst>
    <p188:txBody>
      <a:bodyPr/>
      <a:lstStyle/>
      <a:p>
        <a:r>
          <a:rPr lang="en-US"/>
          <a:t> D^{p}_{icym} = \alpha + \sum^{p}_{\rho=-3} \left ( \beta^{P}_\rho P_{\rho cym} + \beta^{T}_\rho T_{\rho cym} \right ) + \theta X_{icym} + \delta_{cm} + \gamma_c t_y + \varepsilon_{icym}</a:t>
        </a:r>
      </a:p>
    </p188:txBody>
  </p188:cm>
</p188:cmLst>
</file>

<file path=ppt/comments/modernComment_255_81EF86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15D245-540C-4F97-9653-25DF97060CE2}" authorId="{4CCCE905-2930-C04D-C6CE-8B7576383463}" created="2025-07-24T14:59:40.1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79958513" sldId="597"/>
      <ac:picMk id="2" creationId="{22B640DD-4043-7593-17CB-56104B259437}"/>
    </ac:deMkLst>
    <p188:txBody>
      <a:bodyPr/>
      <a:lstStyle/>
      <a:p>
        <a:r>
          <a:rPr lang="en-US"/>
          <a:t>Agregar estadísticas de cuantos son en nuestra base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8A02C-0C6A-49D7-A520-2DB7CE78019A}" type="datetimeFigureOut">
              <a:t>7/25/2025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89A87-E2C9-4F52-95E0-FBB21ED6FF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92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0D85-CEDE-C6C3-34E1-7738C3DB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F8D90-B274-5213-6B58-AB9026F06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6E933-9920-114C-1A30-8211E286A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6AE7A-D6C1-4415-259A-6791DDF8A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180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2393-29CB-6053-782F-202DE238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D8C757-0725-DD3B-DB07-DFFBA389E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60384E9-60D1-52DD-EE64-45EF27ED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F5ED94-C596-AC06-7CB7-794ECE4A9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88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0277-3E98-58F7-C859-A0880435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9E0959-A8DD-311C-8ADE-1D209C2F3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90EF4D-ECF8-A2E4-308E-995CBC6D9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14E4EA-83ED-C860-B3F4-AA580681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27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F5D9-E0EA-127C-D58D-E2C74337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951333-4E14-1A13-4FC5-22FF8EB3F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9A6F5C7-303A-99A0-F0F9-3FE25B35D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D0ABC1-55BB-C983-6FC1-0DA4A3DEB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87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22501-6E4A-940A-F463-0C859AAF2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0130931-82D4-6C1B-3FE6-F09A5EFF9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5D58C5-5C6F-5160-A3CF-015E5BBD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5ACF06-CA93-BC4D-0C00-2DD1E2280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CBE9F-CA3F-EBAC-9688-FE70E300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52B86-DFDF-F3F1-1BF1-ED52D7A4F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62F2B-5539-0E9F-D670-E15DF0B1A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53DE4-E03E-F920-850E-73EC986EA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24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EE02E-E575-4965-689A-DE4E44A1D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04EB4E-72F3-75D0-9863-B60F7765F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F8326D-5628-8657-1807-136BAFF00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D8B990-B9AB-D542-4ECA-93BB2F25A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88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9F7E5-BC75-F4AD-EFB6-9F440FDF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D3A9555-FF64-7230-F36B-D8464B866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41D5E5-DA62-5C37-234F-083E2B1FA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7E3521-C862-D970-9C8E-040B81E8D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80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FBF07-DF4F-9581-8AE3-531AE1CB8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5CA2CB5-34D2-6EAB-E898-B10083475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44594A7-D91F-D06F-E0A3-32BC67565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015068-7F10-E4FA-9CB3-9E8D01299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02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D5946-E406-27BF-C332-271004BF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BD3DB49-C576-5E22-DEEA-F65338F92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C07949-165C-B2D9-D1FB-3BFB52C3B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C5A62E-5B0A-EC7D-1C62-176CBC171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4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BF4C0-10FA-3721-93CD-154855592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178F5-B68C-46F3-1C78-7573A9DE0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0767D-5D3A-1EA9-AE1E-5ED1DF7B7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0FA6-DC61-38A3-E0B1-6976F552C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368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FD99B-88B7-8119-897D-8065F7FE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A1A21A7-E018-E65D-7C45-50DB3D40A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9572415-FE8D-C044-91CF-303084E9C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,Sans-Serif"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70DCE3-B0BB-156A-BFFB-92C4B2F87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6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15F7B-820D-659E-F4B1-B76238A1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19BA41-E7F7-8AC0-44E8-F8CF4F45D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1E406-825C-4168-BFA1-194B36228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70CDC5-5210-9C3F-964E-50C3E67ED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7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65BA-A700-A020-8078-DC06ED708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EBB6598-9472-58EB-6D1C-C5BB44D0E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795AD9E-A168-8ACE-8B16-1FA7A319A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120F56-D289-0140-59A5-8689E1DC1A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7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A08CA-52C8-276E-5F83-631ED3F52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70A8FAB-7D72-DE79-1AF0-023D911E1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AB1C4C-2753-A14B-B742-B60F5BE4C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91B76F-88B0-D906-21EA-D4A0AEEF5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41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D9053-0287-CE00-4B9D-97AFB50E5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763E8EB-F849-3FC3-2E20-FC7ACDDE0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5210B56-B6BC-592F-AD87-3BDB3E418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81A687-41C3-2C33-2EC3-64FD08542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79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CF3E8-84EA-8029-5A0D-0EA2690F4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53A841-D84C-AF80-F564-2A595DE6A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4AA69C4-C90F-AF4B-D55C-BC4241417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49877F-1152-603A-C754-B1594206E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02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1813-5562-70CF-B3DB-CE0775CF9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A19CD4-1775-8D90-F0B9-188D378E0A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99BE4F-A75D-E453-77E5-CDCC1FA6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3A5216-F6A0-ED02-7095-A4D29610C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DB8B4-D9D6-6B06-F7A4-53CEF6898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D2A468C-7E8E-8CAD-D667-0C09AA220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740A9FB-3166-04C6-15EA-EDCD39E20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4016C2-1AFB-7AFA-103C-04BDF8AB1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63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FFC70-C07C-074F-24A3-3CB690586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341459-31BD-49BB-306F-47C8A9669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38C540-BE04-4042-F220-6E1D931E0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62D76B-B899-7FE7-1B6C-720F42E25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43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35E68-303A-B7B3-32F1-DF4B75D2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2D1041-ED58-1AEA-948E-1374EF90A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A7F52F-DE58-DCF1-60E3-0A0D9A84C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18BC7A-5EDC-3462-B14E-D985E1B2B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2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19AF3-327C-FCD0-37FF-545FCC254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20117D1-D2BB-FECA-A277-1CB4F2A61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E7C4F9-DD92-A809-1E66-9A721F25A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EEDE18-58A1-B5CE-C576-BFB11C676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2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8416-A578-CEFB-5B44-87C33DA1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DD11EF3-DC59-1911-9D6D-F70BFE42B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3D2BE5-E40A-346D-2D07-252171595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,Sans-Serif"/>
              <a:buNone/>
            </a:pP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F740A-02AF-A5A6-464C-E0BE55301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98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AF638-8F68-4312-77B3-130D96175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AB58472-3BD6-EEEB-8BE5-38EF0B6DC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AECA889-67D5-A0F8-DDA9-3E4C008B6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5D1B55-08DC-02B2-93A2-FAF715B3E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29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A2421-B725-FEF6-2B4F-449B5363D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53AA6E-B1B5-10E2-843F-21ED2D391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F04B35-77B4-CC11-9DDA-5E5DDC0D0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F8E7B7-6E8F-3C9D-6F1E-55D2A68F2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5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7FFD9-24AD-FF78-9A15-E9C11672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652223-6A46-7604-C9F9-93D117088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8300083-99E3-9E94-7016-BBB124CDF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E0EBB3-E739-2CC3-DCDE-BE43C594B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1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1D657-6C22-51A4-894D-9CCB7ADFB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5F1955C-C4D1-8739-21AD-E5B33D3E6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D736A10-056E-1969-1A11-4547E7184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C5C34F-259B-C09C-7AEF-7D44E042B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49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360BF-AFC3-B787-022B-96B51E43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5189F20-61C6-C061-6086-B6750AF69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CFCEE5A-90D0-F421-E565-DD7F99FC4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5C0209-229F-4B66-5CE4-5EC10C8BC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954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9D549-8CFD-8EF9-FC6A-61E9535F5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F3B0E58-A5B7-5E4A-50C5-060E264FB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DF198B3-E7D6-4F49-A714-4BEE56A52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E4807B-2C02-B37E-F4D7-F33693A76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91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9F9E9-720E-AEB5-AECA-D72A8480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8A18598-0029-D686-A7CC-3C125C197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A34CEB0-159D-126C-DD8E-53A87547F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3A008C-D78E-C5B9-FD43-2F0F6125C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614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E1511-7DDB-C970-B149-EDE5B345D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6C699F2-189B-FC41-E5D9-6E247AF82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0389408-1108-3415-CC74-34B6A0681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AA3DB0-F635-A57C-5771-EC885A3A5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00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AD074-960F-F7AE-C44D-31E9E6EE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9EB00F-29E8-AA12-7E5A-5B98FE62B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EC002F8-4C0C-8456-998C-EC109785F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89A06B-6251-4E7B-63AA-01857EE68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19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4B176-85C7-A814-865D-DAE6E2F4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5357516-4AAE-6778-27AF-A9413BB7E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97939C7-79B5-5D82-4FD4-69FB56AD9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345587-F7C4-E44C-9745-A392E0FD48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7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5F2AA-9882-DA45-3B43-A5C6CDE7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2E82F8-F322-0A02-BA13-1C08014E5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B7544B-3841-38CF-A8EA-3F08EDAB1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59DDB1-380C-15BE-9F91-5829F517E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731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ACF20-83C9-3F4C-7646-FEDAB35F7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D2DFB84-DE7E-57AF-814F-454B969383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7D7FFF-44DE-30C0-449B-D3A936F3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0E2F5E-D137-5858-2FE8-A6B320EC1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217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FC20E-F080-279A-CB21-9A813B31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3084EB9-C2FD-9A9E-8122-377E7004E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01425F9-86BE-1054-951D-127466832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6800C4-272C-2D0D-BB66-7A7C72684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426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4D00A-E7FE-11CC-91D1-6073D865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5A6948-6C2C-7D14-BFF3-98AD8E758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DFCC6D-6505-CF3A-CE17-1B3BA9C80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5BF46D-8E71-34EC-46C7-8FA64D19A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756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C69F-0781-6B01-20A7-E14FBE74B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42DECE-3C2A-2218-228D-7666B2E35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6316F3-01FF-18D2-F264-382D4ADF8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F30C43-C7E3-45FE-2C46-A80C2A506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697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CD6ED-D3B6-5322-5BE1-73970087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4424CC5-6004-DDA2-D8BD-3A2B7A7F0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87723A-C140-E5AC-B332-217A3CFA4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96751C-FB38-0F35-C3FB-CFCB9511E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4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D40B-5D8A-DC65-BCE9-C076E4224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BEC379-9982-6466-8883-4B0B7FBBA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88CB8F0-A23D-492C-5715-5F4136FB0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DF6DEB-D326-E48D-0A56-D7C7302E2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936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53FF8-A86E-C779-6CC2-500F9A2E7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7A4BCD6-A166-B183-5C91-82A12EDE9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A56CB42-8B6D-3A77-B91F-6DC00DFF1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206AA5-FBC5-F30D-D699-6162D87EF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461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83246-CFAE-80E1-5A15-3AE36366A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A2C7DC-6D85-34AF-F54D-2F480F744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E534D89-5805-BB9E-16FE-D62CE6C57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6F462A-CFA2-4663-2303-4802E02CD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548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FDDF4-A60D-0264-B9AE-2D054DE3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23B0CD-E975-2060-DC43-046DC7E1E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E4C4C4-11E6-F1B6-97E9-25FED161B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59040C-D235-C696-FFC9-3567BF127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427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28D58-D59F-059A-94BD-FE02EBCE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8CDB446-728B-DC9F-7A17-5EBEEBCB5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46449F4-721F-158A-ABD5-15CC54E2A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3BD31E-3B84-7A45-E9DB-5EFDA239B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95C3-590B-4C74-6465-0ECA4C62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0992F4-31BA-B4BA-D817-DB6F05AA1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A4AD53-363B-5A83-8F49-79A4FD4AB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735BA1-8A9F-3E09-A7D1-F5E10DA94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57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93D01-27F4-0636-C3EF-7F4F8F302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D6D6CC6-0364-04F8-A6F2-FA406659B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BC7503-FF28-60B2-09D9-DC6177598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062BCD-FB51-F19A-4CAF-F7190A7D9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449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F09F-65F0-B0B2-8340-0A14B56F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78024F6-AEA9-6AFB-73EE-1E18C7CC3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6BE66F1-12BE-A804-FA94-9F80FCBB3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71666C-530F-DECD-565B-1C230BE6F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29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4D141-C310-E2AB-0D43-22F2CDF97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FE1D0EB-90EF-8025-C8AA-BDCADE469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B011813-20FC-8F27-9C34-D433C8937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94DFA-7AB0-4AC8-A371-0BB7DA08E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18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7004-5A8A-FEC5-93B4-2A276CC0F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1BA22F-3543-3693-7AED-689076ABC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CDD1C99-41C2-DB64-078E-06F53458C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753465-26B7-D0E6-54CA-3FB48A9B7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876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5E81E-92EA-1522-0514-F6E7EA28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246EE1D-DDCA-E655-22CF-A889C81A3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404303D-B9D1-4312-9C57-190ADF5E1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DD41A9-C048-A0FC-2BDE-222EF7D49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240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8C93A-D210-0ED1-4E10-339DCCF0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DDC7A8D-E2E7-3395-E4AB-4F430DB77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2CF4243-6548-EA8F-E1B6-D8607B9AE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600A95-CF43-A1D0-7DE1-1481D92BB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665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CB679-FB6F-7A8B-8CAF-CCFFA20BD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FD7921-DAF6-B9D5-2F4B-505E54239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AD93A60-A141-7FFA-B3D9-265AC2BD0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37A6CB-5136-C9AC-8D9D-D68E68BE3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9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E9F73-EDAA-328C-77E2-4E81EE58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E868387-2174-ABD0-D0B0-3A062206D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084F0A-1F36-AB5D-C8FD-DFFF85166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D1CEBE-4B9C-EF85-86B6-428CE635F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818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C9F6F-C675-9869-4B6C-10F511BC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A9F1EB6-400F-8F77-ADCB-EE42C3F6B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6ABC73-EF8A-089E-80DF-6EABD8B36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8CC0B1-1998-ED61-057F-AB627EC1D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070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8B070-12CD-D595-63C2-DBB4D82ED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AC1949E-477D-53BC-628B-26FCD366C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6A6B22-05A1-38B8-65A0-FF7802F6D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FC5AFF-3347-9E5E-3CED-6471DDA05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82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5CD5-0BB1-2519-37B4-F646444CF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BD1396E-7122-776E-1AD5-C0A16A4B8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F3D67BA-C25B-C519-BF95-2EDC541DD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D864E1-3601-D352-0FB8-E2854FA28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70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D3E8F-200B-A044-8D29-BCF576C3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E28E0B9-5056-F2BF-592E-92CC521A1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7FDB7D-4FE1-CF2D-0B13-20CE46D55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7DEA91-4892-B85D-3F1A-AE50A20A2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556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FB90B-1328-0E83-F59D-22C590E48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813B617-4315-0254-D4A6-F98A73A1A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C4732A4-975A-20A0-4DF3-9812ECFB7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DA62DE-DC39-3890-FC25-D9F33A25E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197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95FD7-D1E0-CE97-8687-429F2E8E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0DAED5-03F4-C0FD-AEF5-EECCCF903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6A2AE2-E726-46AC-5127-707FC6F85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843307-55EC-2FB1-7E4B-D83357E9F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13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2E9FE-316C-BB5B-CA2D-2B686F85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4DD1DD2-1D70-4691-D53B-9A05560D8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A0D8C3E-48CF-AD0A-4D34-425BD52B5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0BC903-6DBC-F254-32FA-53317FDA2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825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59522-9FE1-3578-AE2E-68D124086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69D2C56-A5BA-8C6F-CFA0-7AFCF0B2F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258191-F116-A30C-2B2F-C206C42B8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532C45-AC2D-B26D-8B9A-2D90735019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48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AE9FA-76A9-9349-A03B-DD7A2CEF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2C3E6DA-2ADD-B6C3-193B-1F87C89ED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A4BF25D-5294-81C4-1BB4-61E38F069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E06661-235D-96B6-BCCC-73CEB8290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696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529B-D0CD-6DCB-291C-5B4525236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45C5877-BC55-863A-4CF5-550E94315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C7BFDF-2B30-C84F-0ACE-C52AA4704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096988-B9FA-7753-384F-241A8E7A1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93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36DD8-E06D-876F-6599-74ED9E45D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B16FE19-C654-9EBB-6895-2B865D330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F20212-1DD6-52DC-6CD9-07123E7B3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C80D0C-19DD-99E8-C7F8-8B5255F55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016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F93B-1A22-2153-1B59-66E3013CA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BDAC1C-D9D5-32CA-1C35-22AE54973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87B0903-5AF9-0A5E-E47C-C54B05EF1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B13F4A-81CD-E798-6AD2-116BC465A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202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F5F31-C541-19EC-CE8B-D9039F0C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5F088CB-1D27-F916-CDEA-ACD19342D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796ACC9-A6F8-CE5C-64EF-13F89E499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A51361-F079-027C-EEF2-6B761C033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0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8AF6-5C33-B2DF-C45C-E022C130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759DA0-1A1B-5D91-E301-1395C4FB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0989DD-8637-92B9-9DFA-87473B21B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3E31CF-60AF-B0BF-4E95-8CFD22B1F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65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148F0-B778-FAF5-FEDA-2479BD19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AD49913-403F-B0DB-552F-2F5D5F36A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CB2206-0CDB-E326-3E14-652A5F93C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DC6006-C8A8-4067-94AC-710603681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626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C3502-3F7E-F88E-3D1A-08A79E4B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32EEB6F-166D-85BF-B74A-0836E273A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7AAC4D-5B6A-5E0C-1AAE-5B1E6D35D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BEA0A4-1C9F-A5D3-FF72-504433A49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112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C10B2-E5FD-8CFA-1F14-CF68FAF1B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16069C-0A93-64C9-ADAA-21E72AF7C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134A9B3-61FC-6AD9-F218-F63B25ADF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29EA86-F569-EB0D-9D68-7275C4C87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316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D4B2F-6861-3940-84FA-B539BA92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F52FE38-6319-B660-D092-E47444E83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C5A530-DE49-14F1-39F0-4DC1DFBBA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E102C3-F5A8-70FD-9841-3BBEF03BC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769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3B4B-2CDB-0C82-FDF5-D28FDD3E3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DF6BD2-C43E-C231-93B2-0FAFABE9B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EC18CB-5FB9-AABC-0914-F7E205BBE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74C197-0955-004E-A67C-0B91590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082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43044-4080-1073-24B4-28DAD6D44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8801F5-8381-9380-01CA-9AB7C8F0F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168218-3E2E-BA27-47BF-562EBE598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D6FB37-F97B-9F0D-311B-8D451E699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174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F4F94-9BE8-2595-21FE-07306F63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B1E83-E806-68F3-9788-4ACE5995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FB5CB-856D-33F9-6EEB-3980B54DE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02D7-19A5-2942-F6A3-21885FC55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79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8207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ABBE7-67B0-96B2-E4A8-730D3650A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CF5A35F-B4D8-0035-F8F0-3AE1ED893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1BFA960-FA18-AA01-E499-E90D06914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9982C3-DF0D-C61C-C2C9-4588BACEB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68CCE-0D79-0D32-41ED-52460B3A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CF8F5CD-4577-50FA-C28D-33CEE751E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5594AC2-3562-9357-7D89-F92BB2288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64E9AE-BE77-ED79-EFAD-171DDF18B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4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6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5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1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3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8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9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7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6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8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9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4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238_AB568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5_81EF86F1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1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5E182-BDA6-1FE4-B902-B039D146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8FCB391-52CB-451B-805E-921EE56EC29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4B6C37-CFC3-3A83-EE1D-FB31D711172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E1647E-D2EF-00E5-7981-1A25AE8CB43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0FB4F2-E325-D609-707B-EA18BA5727A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6DA094-3FD2-1EE7-7352-0D1BC9A8020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FB4C30-8381-E025-A549-3CC757391D4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83177A-3BD9-90CC-AAD9-2855C217521D}"/>
              </a:ext>
            </a:extLst>
          </p:cNvPr>
          <p:cNvSpPr txBox="1"/>
          <p:nvPr/>
        </p:nvSpPr>
        <p:spPr>
          <a:xfrm>
            <a:off x="890664" y="1955285"/>
            <a:ext cx="10194495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The Unequal Burden of a Changing Climate: </a:t>
            </a:r>
            <a:r>
              <a:rPr lang="en-US" sz="3200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Extreme Weather Shocks and Infant Mortality</a:t>
            </a:r>
          </a:p>
          <a:p>
            <a:pPr algn="r"/>
            <a:endParaRPr lang="en-US" sz="3200" dirty="0">
              <a:solidFill>
                <a:schemeClr val="bg1"/>
              </a:solidFill>
              <a:latin typeface="Libre Baskerville"/>
              <a:cs typeface="Times New Roman"/>
            </a:endParaRPr>
          </a:p>
          <a:p>
            <a:pPr algn="r"/>
            <a:endParaRPr lang="en-US" sz="3200" dirty="0">
              <a:solidFill>
                <a:schemeClr val="bg1"/>
              </a:solidFill>
              <a:latin typeface="Libre Baskerville"/>
              <a:cs typeface="Times New Roman"/>
            </a:endParaRPr>
          </a:p>
          <a:p>
            <a:pPr algn="r"/>
            <a:endParaRPr lang="en-US" sz="3200" dirty="0">
              <a:solidFill>
                <a:schemeClr val="bg1"/>
              </a:solidFill>
              <a:latin typeface="Libre Baskerville"/>
              <a:cs typeface="Times New Roman"/>
            </a:endParaRPr>
          </a:p>
          <a:p>
            <a:pPr algn="r"/>
            <a:endParaRPr lang="en-US" sz="3200" dirty="0">
              <a:solidFill>
                <a:schemeClr val="bg1"/>
              </a:solidFill>
              <a:latin typeface="Libre Baskerville"/>
              <a:cs typeface="Times New Roman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Libre Baskerville"/>
                <a:cs typeface="Times New Roman"/>
              </a:rPr>
              <a:t>July 2025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E9902F-B2CC-8DC8-8504-53972C5F1D7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1D42427-1904-1BC8-93D3-4F68F9E4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397B4B-5DB1-B836-4C1B-D89C672F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76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432A-DB4F-D487-9E85-E175EF306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1EE5CCD-DC25-C633-67B6-D3043AEA483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322AC53-2974-61FD-4C87-6020CD92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EDC1B39-A6AA-B4A3-D31F-9F7FEE21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15E0F074-7D4A-5D68-1BC5-3F27F3E515EB}"/>
              </a:ext>
            </a:extLst>
          </p:cNvPr>
          <p:cNvSpPr txBox="1"/>
          <p:nvPr/>
        </p:nvSpPr>
        <p:spPr>
          <a:xfrm>
            <a:off x="386679" y="949459"/>
            <a:ext cx="1172664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 err="1">
                <a:latin typeface="Times New Roman"/>
                <a:ea typeface="+mn-lt"/>
                <a:cs typeface="Times New Roman"/>
              </a:rPr>
              <a:t>Precipitation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data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dirty="0" err="1">
                <a:latin typeface="Times New Roman"/>
                <a:ea typeface="+mn-lt"/>
                <a:cs typeface="Times New Roman"/>
              </a:rPr>
              <a:t>highly</a:t>
            </a:r>
            <a:r>
              <a:rPr lang="es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dirty="0" err="1">
                <a:latin typeface="Times New Roman"/>
                <a:ea typeface="+mn-lt"/>
                <a:cs typeface="Times New Roman"/>
              </a:rPr>
              <a:t>skewed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, so a simple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standardization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might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not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be a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good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solution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.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A82044-9243-606C-DB95-0CB6EE04AD8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5B04A9-DBB7-177E-D627-FED57FC083C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1284D1-E28B-E6B2-CCDB-9C4CD5D46DA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C465B2-F64E-1595-FF99-B506B9B6FCA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50491B-E87B-453B-B52C-2B63B6F9F1D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B72CE5-408F-39CB-ED5A-A8E58FB64A2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C1A54B7-A64F-00D1-B472-6B6758E1D9CE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Precipitation shocks?</a:t>
            </a:r>
          </a:p>
        </p:txBody>
      </p:sp>
      <p:pic>
        <p:nvPicPr>
          <p:cNvPr id="3" name="Picture 2" descr="A graph of standard deviation and standard deviation&#10;&#10;AI-generated content may be incorrect.">
            <a:extLst>
              <a:ext uri="{FF2B5EF4-FFF2-40B4-BE49-F238E27FC236}">
                <a16:creationId xmlns:a16="http://schemas.microsoft.com/office/drawing/2014/main" id="{D8388A0E-7C4F-0896-6FDD-09015938E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72" y="2105556"/>
            <a:ext cx="6961908" cy="329132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EDC0E-F101-6A12-81FB-1B2FDEC18704}"/>
              </a:ext>
            </a:extLst>
          </p:cNvPr>
          <p:cNvSpPr txBox="1"/>
          <p:nvPr/>
        </p:nvSpPr>
        <p:spPr>
          <a:xfrm>
            <a:off x="386196" y="1572491"/>
            <a:ext cx="4310495" cy="48590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err="1">
                <a:latin typeface="Times New Roman"/>
              </a:rPr>
              <a:t>The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Standardized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precipitation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Index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dirty="0">
                <a:latin typeface="Times New Roman"/>
              </a:rPr>
              <a:t>comes in </a:t>
            </a:r>
            <a:r>
              <a:rPr lang="es-ES" sz="2400" err="1">
                <a:latin typeface="Times New Roman"/>
              </a:rPr>
              <a:t>handy</a:t>
            </a:r>
            <a:r>
              <a:rPr lang="es-ES" sz="2400" dirty="0">
                <a:latin typeface="Times New Roman"/>
              </a:rPr>
              <a:t> as </a:t>
            </a:r>
            <a:r>
              <a:rPr lang="es-ES" sz="2400" err="1">
                <a:latin typeface="Times New Roman"/>
              </a:rPr>
              <a:t>it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is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an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indicator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easy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to</a:t>
            </a:r>
            <a:r>
              <a:rPr lang="es-ES" sz="2400" dirty="0">
                <a:latin typeface="Times New Roman"/>
              </a:rPr>
              <a:t> compute, comparable </a:t>
            </a:r>
            <a:r>
              <a:rPr lang="es-ES" sz="2400" err="1">
                <a:latin typeface="Times New Roman"/>
              </a:rPr>
              <a:t>between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countries</a:t>
            </a:r>
            <a:r>
              <a:rPr lang="es-ES" sz="2400" dirty="0">
                <a:latin typeface="Times New Roman"/>
              </a:rPr>
              <a:t>, and </a:t>
            </a:r>
            <a:r>
              <a:rPr lang="es-ES" sz="2400" err="1">
                <a:latin typeface="Times New Roman"/>
              </a:rPr>
              <a:t>with</a:t>
            </a:r>
            <a:r>
              <a:rPr lang="es-ES" sz="2400" dirty="0">
                <a:latin typeface="Times New Roman"/>
              </a:rPr>
              <a:t> a similar </a:t>
            </a:r>
            <a:r>
              <a:rPr lang="es-ES" sz="2400" err="1">
                <a:latin typeface="Times New Roman"/>
              </a:rPr>
              <a:t>interpretation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than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standardized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temperature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anomalies</a:t>
            </a:r>
            <a:r>
              <a:rPr lang="es-ES" sz="2400" dirty="0">
                <a:latin typeface="Times New Roman"/>
              </a:rPr>
              <a:t>.</a:t>
            </a:r>
            <a:r>
              <a:rPr lang="en-US" sz="2400" dirty="0">
                <a:latin typeface="Times New Roman"/>
                <a:cs typeface="Times New Roman"/>
              </a:rPr>
              <a:t>​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It is computed by fitting the observed distribution of each cell to a Gamma distribution, and then matching it to a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733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33C8-2922-AE7A-A1EF-6A62FF77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showing time and time&#10;&#10;Description automatically generated">
            <a:extLst>
              <a:ext uri="{FF2B5EF4-FFF2-40B4-BE49-F238E27FC236}">
                <a16:creationId xmlns:a16="http://schemas.microsoft.com/office/drawing/2014/main" id="{CC2F6D65-ECAA-440B-C0EA-FE3151EF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2" y="3958122"/>
            <a:ext cx="6457950" cy="24288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45B36-1EF1-364F-AB00-BC995B26B72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Merging Climate data with DHS data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BAA781-09A4-A4F1-9B4F-741395E726C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11591FF-110B-EB59-5516-5CB886B65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8951E85-BF47-1309-EDBE-96C72E2D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BEA4A8-A671-FBF6-352E-FC7CF4D18BD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32F027-2844-D078-A8C4-66D654541F0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4630BC-B4A6-E401-E1D1-BAC153DC7CB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B6786-4DCF-C8F9-AE8D-FD49F22A107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D1F3B-8277-6946-25AA-530737B71BB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6BF841-F77D-2F83-3485-ED78E823CB8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2A61A454-1333-7FEA-C3B5-46E2AD1B0FE5}"/>
              </a:ext>
            </a:extLst>
          </p:cNvPr>
          <p:cNvSpPr txBox="1"/>
          <p:nvPr/>
        </p:nvSpPr>
        <p:spPr>
          <a:xfrm>
            <a:off x="630139" y="1046178"/>
            <a:ext cx="5923798" cy="268387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We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first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assign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each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DHS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observation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to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a single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cell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of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the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grid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with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the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climate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data</a:t>
            </a:r>
            <a:endParaRPr lang="es-AR" sz="2200"/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ea typeface="Calibri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s-AR" sz="2200"/>
          </a:p>
        </p:txBody>
      </p:sp>
      <p:pic>
        <p:nvPicPr>
          <p:cNvPr id="2" name="Picture 1" descr="A map with red dots&#10;&#10;Description automatically generated">
            <a:extLst>
              <a:ext uri="{FF2B5EF4-FFF2-40B4-BE49-F238E27FC236}">
                <a16:creationId xmlns:a16="http://schemas.microsoft.com/office/drawing/2014/main" id="{B302A8A2-6BEA-8DA4-1D7B-8E32DBE52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38" y="1042987"/>
            <a:ext cx="3394982" cy="5193846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D3B368-5158-A1C9-8632-4EBEEE2789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8" t="449" r="2062" b="66148"/>
          <a:stretch/>
        </p:blipFill>
        <p:spPr>
          <a:xfrm>
            <a:off x="497484" y="2640669"/>
            <a:ext cx="7030926" cy="111038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CA2E3D4-BC8A-EAD7-3B89-74657A7F2294}"/>
              </a:ext>
            </a:extLst>
          </p:cNvPr>
          <p:cNvSpPr/>
          <p:nvPr/>
        </p:nvSpPr>
        <p:spPr>
          <a:xfrm>
            <a:off x="9185974" y="2531389"/>
            <a:ext cx="232474" cy="232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8005B6-9225-9B51-21DF-F25FA6F5691F}"/>
              </a:ext>
            </a:extLst>
          </p:cNvPr>
          <p:cNvSpPr/>
          <p:nvPr/>
        </p:nvSpPr>
        <p:spPr>
          <a:xfrm>
            <a:off x="500466" y="2960821"/>
            <a:ext cx="7025898" cy="25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5779CB-BC2D-EDC0-5DB9-18ACAF103F28}"/>
              </a:ext>
            </a:extLst>
          </p:cNvPr>
          <p:cNvSpPr/>
          <p:nvPr/>
        </p:nvSpPr>
        <p:spPr>
          <a:xfrm>
            <a:off x="9137542" y="2147161"/>
            <a:ext cx="710338" cy="994474"/>
          </a:xfrm>
          <a:prstGeom prst="rect">
            <a:avLst/>
          </a:prstGeom>
          <a:noFill/>
          <a:ln w="28575">
            <a:solidFill>
              <a:srgbClr val="FF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D75BD1-977B-35CB-FBBB-377EFE074CF4}"/>
              </a:ext>
            </a:extLst>
          </p:cNvPr>
          <p:cNvCxnSpPr/>
          <p:nvPr/>
        </p:nvCxnSpPr>
        <p:spPr>
          <a:xfrm flipV="1">
            <a:off x="7564878" y="2631657"/>
            <a:ext cx="1594112" cy="4887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4FCFD6-B3DB-177B-B434-B2C74A7925D9}"/>
              </a:ext>
            </a:extLst>
          </p:cNvPr>
          <p:cNvCxnSpPr>
            <a:cxnSpLocks/>
          </p:cNvCxnSpPr>
          <p:nvPr/>
        </p:nvCxnSpPr>
        <p:spPr>
          <a:xfrm flipV="1">
            <a:off x="7035352" y="3019114"/>
            <a:ext cx="2071976" cy="1986872"/>
          </a:xfrm>
          <a:prstGeom prst="straightConnector1">
            <a:avLst/>
          </a:prstGeom>
          <a:ln w="28575">
            <a:solidFill>
              <a:srgbClr val="FFAE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4DD14CF-F31C-58D1-8F24-6B503D40934F}"/>
              </a:ext>
            </a:extLst>
          </p:cNvPr>
          <p:cNvSpPr/>
          <p:nvPr/>
        </p:nvSpPr>
        <p:spPr>
          <a:xfrm>
            <a:off x="1142999" y="4265262"/>
            <a:ext cx="5915185" cy="1459423"/>
          </a:xfrm>
          <a:prstGeom prst="rect">
            <a:avLst/>
          </a:prstGeom>
          <a:noFill/>
          <a:ln w="28575">
            <a:solidFill>
              <a:srgbClr val="FF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E66A24D1-B21A-742F-455F-57E20339CA30}"/>
              </a:ext>
            </a:extLst>
          </p:cNvPr>
          <p:cNvSpPr txBox="1"/>
          <p:nvPr/>
        </p:nvSpPr>
        <p:spPr>
          <a:xfrm>
            <a:off x="1159664" y="2195635"/>
            <a:ext cx="5923798" cy="4657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AR" b="1" i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DHS data</a:t>
            </a:r>
            <a:endParaRPr lang="es-AR" b="1" i="1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7A1A1F20-51DD-7ABF-2487-242A7391E42A}"/>
              </a:ext>
            </a:extLst>
          </p:cNvPr>
          <p:cNvSpPr txBox="1"/>
          <p:nvPr/>
        </p:nvSpPr>
        <p:spPr>
          <a:xfrm>
            <a:off x="1146748" y="3797126"/>
            <a:ext cx="5923798" cy="4657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AR" b="1" i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Climate</a:t>
            </a:r>
            <a:r>
              <a:rPr lang="es-AR" b="1" i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data</a:t>
            </a:r>
            <a:endParaRPr lang="es-AR" b="1" i="1"/>
          </a:p>
        </p:txBody>
      </p:sp>
    </p:spTree>
    <p:extLst>
      <p:ext uri="{BB962C8B-B14F-4D97-AF65-F5344CB8AC3E}">
        <p14:creationId xmlns:p14="http://schemas.microsoft.com/office/powerpoint/2010/main" val="973786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EBEA-EC81-5E3B-C4BF-AFDFA8BF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63174-83E2-697F-DC77-97B26748D5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Creating exposure variables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DAD585-5D38-1E38-BAC1-6D7E37FD5F9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5512B89-1A60-9483-A149-E755AD6CE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AA11922-7DD6-4110-FA5A-2DA270FF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D90745-A6ED-C42A-4F37-BBBFDD05F76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A22E5F-7C07-831F-F52C-31CCF15F4084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D050F-E957-DA0F-BBF6-CC0CEC57571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00DE77-1774-4721-F7AF-F862FD6B1EF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519CFD-9D71-CAA8-A975-46CBC1B3E40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F0E007-DFCA-D599-AF10-E0E0EB42602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78D9CB84-8230-57B6-72EF-C8E6D694C746}"/>
              </a:ext>
            </a:extLst>
          </p:cNvPr>
          <p:cNvSpPr txBox="1"/>
          <p:nvPr/>
        </p:nvSpPr>
        <p:spPr>
          <a:xfrm>
            <a:off x="733461" y="1407805"/>
            <a:ext cx="10973201" cy="206287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Weather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exposure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divided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into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 7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quarters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: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3 in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utero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quarters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, 4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quarters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after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birth</a:t>
            </a:r>
            <a:endParaRPr lang="es-AR" sz="2200" dirty="0">
              <a:solidFill>
                <a:srgbClr val="0D0D0D"/>
              </a:solidFill>
              <a:latin typeface="Times New Roman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compute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average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1-month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Standardized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Precipitation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Index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Standardized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Temperature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Anomaly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corresponding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quarter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 dirty="0">
              <a:solidFill>
                <a:srgbClr val="0D0D0D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A62D9-9502-BDAD-66E9-3FFCA7ACF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008" y="3621140"/>
            <a:ext cx="9088118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32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A5B2-8972-4B9B-DA93-18445714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9E69B-BDFE-769A-5E48-3A88D0D7D5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Resulting shock distribution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9DB859-194C-C7D3-1000-67789190923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68F7469-F052-AFC3-D48F-44BC54C7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5A5BA93-966F-459C-179E-4E13F50C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018D90-B6EB-B2CC-1874-90CC6211455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D609BC-DF75-5455-FC4E-4A3B3886FE4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0CC680-6A64-8F81-1871-26201BC4052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8DBB2-A263-BF5A-E98D-11EF2BF0F37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99F463-3640-78BE-391E-E8748072469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77C0CC-602E-E6C3-6535-B87B397BFC2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BF39A5E-6FAE-16AE-61EB-9EA3655C7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18" y="1201492"/>
            <a:ext cx="11618650" cy="48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7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B83B7-E153-65FC-0461-B4B94567D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05A55E-6A91-9827-918D-DC754E26EA3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115A51-B147-DEC2-83A0-E9E87D7E841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B437E7-16F5-F946-29C6-C3A8E002B38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BB9DE7-E7CB-F443-EC9A-A76F5CDF241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2C26E8-5704-BBDD-9F03-C537E69FDF4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06D06B-A026-3776-D2D8-D1A5987536B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2E0759-BED9-0CF4-AAEC-8742E8B64920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Empirical Identification Strategy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AC883B-E84F-E275-ED88-F4B3D638740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944A050-BA94-43DC-22DF-0C0A4E23A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2A71936-57AC-C8A1-CEC2-867E459D4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4076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604E-79BA-B7EC-F76B-654B5D6A2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53AF08-AAFD-8D1B-05B1-90B699503933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Empirical Strategy: linear model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4655B9-86B4-B661-2FB5-06A0C327970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CFC7BB2-5D1E-EAB2-F978-A0B1EDFC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426F028-C53B-D877-2546-9D2A9599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954B5D-3015-2E3C-8E9F-C7E86B5EBB7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DF3C37-B49A-C469-34F4-C3C28047F33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DCAA72-9939-1108-B573-71AE2653A41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5A17A8-96FD-DBAF-129B-3FA8F6DCE62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784BB8-92D4-26ED-B74C-A1F298D459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2F108E-7C08-E5F7-A7A7-478097AD1E2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5C57BF-0F38-510D-6E0F-3C9C4E0C72FB}"/>
              </a:ext>
            </a:extLst>
          </p:cNvPr>
          <p:cNvSpPr/>
          <p:nvPr/>
        </p:nvSpPr>
        <p:spPr>
          <a:xfrm>
            <a:off x="441742" y="2717835"/>
            <a:ext cx="11318850" cy="14185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Estimated for each period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conditional on survival to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p-1, where:</a:t>
            </a:r>
            <a:endParaRPr lang="en-US" sz="2000" dirty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is a dummy variable equal to 1 if the child </a:t>
            </a:r>
            <a:r>
              <a:rPr lang="en-US" sz="20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living in cell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c,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born in year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y,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and in month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m, died.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This dummy is multiplied by 1,000 to reflect mortality rates per 1,000 children instead of probability in the estimates. 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and 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T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are the precipitation (SPI) and temperature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indicates of the cell at the period rho (each quarter in utero and until the first age). 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 is a set of controls including child gender, multiple birth indicator, birth order, age of mother (cubic), years of maternal education (cubic), rural indicator and the 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meta relative wealth index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of the cell. 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Delta represents fixed effects for cell-month (for stationarity) and gamma represents cell fixed effects interacted with time to control for a cell-specific linear trends.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group of black letters&#10;&#10;AI-generated content may be incorrect.">
            <a:extLst>
              <a:ext uri="{FF2B5EF4-FFF2-40B4-BE49-F238E27FC236}">
                <a16:creationId xmlns:a16="http://schemas.microsoft.com/office/drawing/2014/main" id="{5A45C672-E0EC-B0E1-32CC-6894C89B2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720" y="1022639"/>
            <a:ext cx="9608128" cy="1652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EEA3F-58E0-681A-7ABA-3CDCD279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EC2579-7521-38E6-367D-EC59ACCEF5C4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Empirical Strategy: linear model</a:t>
            </a:r>
            <a:endParaRPr lang="en-US" sz="32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983D29-77C7-1778-FB48-D6C4F4F55E34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What we expect is that </a:t>
            </a:r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extreme shocks 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(in any direction) will lead to an increase in child mortality: the further the indicator is from zero, the higher the increase in mortality.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49E2F6-F0B4-2CB9-4911-B131E77F8DF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4438B97-62E1-CBC6-C605-0865C42E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E199DDD-93E4-05D9-6DBA-84DBF992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C86A91-25FD-BE12-A568-E978DA8A01B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6F3557-E198-0870-54D4-C4AD05BE933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2384C1-5243-E4F8-B909-5D7E66F3ECF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D8918-EFCD-E963-55A3-200F614E057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D46B2-38D9-2728-80AC-7AB44588E77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0AB1C9-51FA-2676-8E5E-6A4AD73C638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3F04AF-BA20-604C-92B2-A5359044E5CC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B7B442-F17C-0F7D-2B7A-76B1833BED9B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D79A77ED-F88C-B5CE-4BC8-AB005A6A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44390D9-0DAF-CB5D-F160-18B0B4ECEA27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6BFC9E-D86F-9B96-F0F8-1B33E4E3C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2A172D-E624-1CD0-EC75-8A6925E31531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679788B8-E49F-13CE-FC94-B2C76E047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381FD84F-58C8-6C7C-EF96-9B2E3F8A6E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FE9A84-42E6-8CDA-5203-73F386B667CD}"/>
              </a:ext>
            </a:extLst>
          </p:cNvPr>
          <p:cNvCxnSpPr/>
          <p:nvPr/>
        </p:nvCxnSpPr>
        <p:spPr>
          <a:xfrm>
            <a:off x="7703324" y="3603186"/>
            <a:ext cx="1306499" cy="1595347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ACF292-D51E-CB1E-10B5-256A855E1AE5}"/>
              </a:ext>
            </a:extLst>
          </p:cNvPr>
          <p:cNvCxnSpPr>
            <a:cxnSpLocks/>
          </p:cNvCxnSpPr>
          <p:nvPr/>
        </p:nvCxnSpPr>
        <p:spPr>
          <a:xfrm flipH="1">
            <a:off x="9050866" y="3119967"/>
            <a:ext cx="1181098" cy="208914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quation">
            <a:extLst>
              <a:ext uri="{FF2B5EF4-FFF2-40B4-BE49-F238E27FC236}">
                <a16:creationId xmlns:a16="http://schemas.microsoft.com/office/drawing/2014/main" id="{E494F3EC-ECD9-F2AE-82C2-496E9446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2" y="1923958"/>
            <a:ext cx="9040279" cy="8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1504F-8C27-0808-86A1-923104EDB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C872C89-34E6-8831-9317-D3FB16FCDA82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Empirical Strategy: linear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568C4F-97D4-FF81-1CF6-981EDDD59C94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What we expect is that </a:t>
            </a:r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extreme shocks 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(in any direction) will lead to an increase in child mortality: the further the indicator is from zero, the higher the increase in mortality.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CC4A70-E0F1-732B-8127-2602BD30951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0C70E4E-82BA-57B3-6F91-DA5355DD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A40C84A-4002-87C9-BBBB-86610C39D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10C072-C3E4-D7C2-8707-53B6348591C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846447-81C9-9AEC-9AEB-45FDC86740E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CA696A-6DEF-234B-6A43-CADAEFFC775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19B5B4-2B17-9C77-2E2A-68D5BF28707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39EFEB-0ACA-4DD1-5781-7D72B96C04E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58349-FE08-BAD8-590E-D8D47108484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6AA651-23C4-D961-FA62-184B7E0CEDB9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796FDC-17AC-ACCC-FE62-90CBEC6CABAC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8E1A8E27-FF8B-C74D-1BB6-3B5EEB19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EAC378-E75B-CBFA-C4D5-469D29131177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4A0B11-DB3E-D6A8-2551-CC9F9832A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5191F0-54EC-3626-39D4-08101EC6607E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15F65E57-1B27-BFD7-8D62-37D00FF8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BC1F2A74-6BC6-10D7-2B61-EED53E973C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94488E-76BC-179F-3232-44C53969711E}"/>
              </a:ext>
            </a:extLst>
          </p:cNvPr>
          <p:cNvCxnSpPr>
            <a:cxnSpLocks/>
          </p:cNvCxnSpPr>
          <p:nvPr/>
        </p:nvCxnSpPr>
        <p:spPr>
          <a:xfrm flipH="1">
            <a:off x="9050866" y="3119967"/>
            <a:ext cx="1181098" cy="208914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quation">
            <a:extLst>
              <a:ext uri="{FF2B5EF4-FFF2-40B4-BE49-F238E27FC236}">
                <a16:creationId xmlns:a16="http://schemas.microsoft.com/office/drawing/2014/main" id="{3AA63050-4451-F6D5-4657-A105C2AC1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2" y="1923958"/>
            <a:ext cx="9040279" cy="8616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90BE8D1-F349-176A-1AFC-500CBD55EE6D}"/>
              </a:ext>
            </a:extLst>
          </p:cNvPr>
          <p:cNvSpPr txBox="1"/>
          <p:nvPr/>
        </p:nvSpPr>
        <p:spPr>
          <a:xfrm>
            <a:off x="10524566" y="2950919"/>
            <a:ext cx="13931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A positive coefficient means 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↑ Deaths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1600" b="1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43C9-AEB9-2FFC-1235-53584CD199B4}"/>
              </a:ext>
            </a:extLst>
          </p:cNvPr>
          <p:cNvSpPr txBox="1"/>
          <p:nvPr/>
        </p:nvSpPr>
        <p:spPr>
          <a:xfrm>
            <a:off x="6418233" y="2950919"/>
            <a:ext cx="13931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A negative coefficient means 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↑ Deaths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1600" b="1">
              <a:solidFill>
                <a:srgbClr val="C00000"/>
              </a:solidFill>
              <a:latin typeface="Arial"/>
              <a:cs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399E6E-CCC4-D3FD-C669-7FD8D9DBF221}"/>
              </a:ext>
            </a:extLst>
          </p:cNvPr>
          <p:cNvCxnSpPr/>
          <p:nvPr/>
        </p:nvCxnSpPr>
        <p:spPr>
          <a:xfrm>
            <a:off x="7721910" y="3621772"/>
            <a:ext cx="1306499" cy="1595347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3271A-E125-3D96-EABB-6B02D882E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39775-5891-D773-89C6-C4050933FEC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Libre Baskerville"/>
                <a:cs typeface="Calibri" panose="020F0502020204030204"/>
              </a:rPr>
              <a:t>Cell identifiers for the spatial fixed effect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07D4DB-1F2D-C3C7-3B34-FC0696782FC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5210356-1692-CD82-3537-BCE22E004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C347150-DBAF-8866-913A-8C86F16A8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1822C0-C3B0-BD57-0C09-4AAC0EC3090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62DAA-9F0D-9B55-70B0-E4677C0E1E9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40669A-A9A4-2D21-5A31-7C56D94B3A1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93B42A-B2F4-5EFD-1938-9DE13F8182F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AFDD48-FBEE-2F13-0BE7-94F6C291BAB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D30390-E3F9-82B5-F095-A1F00BD6FFD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42DFB94E-C5FF-ED9C-3F0E-DB4E280C9970}"/>
              </a:ext>
            </a:extLst>
          </p:cNvPr>
          <p:cNvSpPr txBox="1"/>
          <p:nvPr/>
        </p:nvSpPr>
        <p:spPr>
          <a:xfrm>
            <a:off x="544501" y="1654474"/>
            <a:ext cx="4354180" cy="308783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constructed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IDs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cell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Since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some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cells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had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only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a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few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households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,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we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tested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if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combining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these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cells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creating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larger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groups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mantained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results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.</a:t>
            </a:r>
            <a:endParaRPr lang="es-AR" sz="2200" dirty="0">
              <a:latin typeface="Aptos"/>
              <a:ea typeface="+mn-lt"/>
              <a:cs typeface="Times New Roman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41A53A2-2149-EB56-752D-BAB0AC48EEB5}"/>
              </a:ext>
            </a:extLst>
          </p:cNvPr>
          <p:cNvGraphicFramePr>
            <a:graphicFrameLocks noGrp="1"/>
          </p:cNvGraphicFramePr>
          <p:nvPr/>
        </p:nvGraphicFramePr>
        <p:xfrm>
          <a:off x="5548812" y="1961213"/>
          <a:ext cx="6348250" cy="39401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20614">
                  <a:extLst>
                    <a:ext uri="{9D8B030D-6E8A-4147-A177-3AD203B41FA5}">
                      <a16:colId xmlns:a16="http://schemas.microsoft.com/office/drawing/2014/main" val="1168657582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310434226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754769417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959948473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211759439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Ungrouped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4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16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64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4628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Grid size (side)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0.5°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5453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Size in km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50x50km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100x100km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200x200km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400x400km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2443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Number of children</a:t>
                      </a: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898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Less than 5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15.3%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9.1%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2.6%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6392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10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30.5%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18.1%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9.9%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6.6%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939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20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47.6%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30.0%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16.4%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10.7%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05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30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57.8%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37.8%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20.5%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13.4%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5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40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65.0%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43.5%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24.0%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15.7%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053327"/>
                  </a:ext>
                </a:extLst>
              </a:tr>
              <a:tr h="34352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50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70.5%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48.2%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27.1%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17.1%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068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100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84.8%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62.7%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39.8%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23.8%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427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57DF0C-EE17-7F23-16B8-76B5D45EA512}"/>
              </a:ext>
            </a:extLst>
          </p:cNvPr>
          <p:cNvSpPr txBox="1"/>
          <p:nvPr/>
        </p:nvSpPr>
        <p:spPr>
          <a:xfrm>
            <a:off x="6088258" y="1335582"/>
            <a:ext cx="52621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Number of observations in each cluster of </a:t>
            </a:r>
            <a:r>
              <a:rPr lang="en-US" b="1" err="1">
                <a:latin typeface="Times New Roman"/>
                <a:cs typeface="Times New Roman"/>
              </a:rPr>
              <a:t>cell#month</a:t>
            </a:r>
            <a:r>
              <a:rPr lang="en-US" b="1">
                <a:latin typeface="Times New Roman"/>
                <a:cs typeface="Times New Roman"/>
              </a:rPr>
              <a:t>, with different cell sizes</a:t>
            </a:r>
          </a:p>
        </p:txBody>
      </p:sp>
    </p:spTree>
    <p:extLst>
      <p:ext uri="{BB962C8B-B14F-4D97-AF65-F5344CB8AC3E}">
        <p14:creationId xmlns:p14="http://schemas.microsoft.com/office/powerpoint/2010/main" val="350012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66F5B-7779-8AC2-6FE9-B69B762C4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8C6A6-525F-4C3A-DC19-41DCEDD8962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Are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our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wealth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controls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ok?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AE197-4AE3-2DC7-D3C5-D178E102712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D6A822C-ED6F-0726-8746-8D3DBA6F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81A17BA-060C-F47B-9BD7-6F6A58B5C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0A9E16-E261-C819-3C90-B85E2224B04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E04B11-3EDF-6146-007E-1CEA7FC0A0A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830C0B-2F20-0B82-E8E2-71A58F1133C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D453F8-8F6A-B1D4-4195-CB6246AE7E9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255688-D4D0-7E2C-737D-43638648877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DED97E-2115-508F-079A-047E5D7E6A9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B917EE-00CD-5FA3-EDAD-A3741DC6FB9F}"/>
              </a:ext>
            </a:extLst>
          </p:cNvPr>
          <p:cNvSpPr txBox="1"/>
          <p:nvPr/>
        </p:nvSpPr>
        <p:spPr>
          <a:xfrm>
            <a:off x="740151" y="959984"/>
            <a:ext cx="10740726" cy="60386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are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controling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with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DHS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wealth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quintiles (PCA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estimates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based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on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assets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This means we were comparing the "wealthiest" 20% in a country like Madagascar directly with the "wealthiest" 20% in Peru, even though their absolute wealth is vastly different.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This led to counter-intuitive results in our initial heterogeneity analysis (e.g., unexpected vulnerability of no-access to fridge to low temperature shocks).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What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is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more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important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for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our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regressions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? Country-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level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relative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wealth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or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absolute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wealth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have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re-run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models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but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using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a more absolute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measure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of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wealth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: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Relative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Wealth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Index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developed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b="1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by</a:t>
            </a:r>
            <a:r>
              <a:rPr lang="es-AR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Meta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s-AR" sz="2000" dirty="0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180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3427-9ADB-102F-7419-39411C05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AD93F6-6394-20E4-E6CA-20473164F466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200633" cy="657795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6A252-D9B5-5C46-62B2-51C86FB510FD}"/>
              </a:ext>
            </a:extLst>
          </p:cNvPr>
          <p:cNvSpPr txBox="1"/>
          <p:nvPr/>
        </p:nvSpPr>
        <p:spPr>
          <a:xfrm>
            <a:off x="968374" y="253999"/>
            <a:ext cx="9890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bre Baskerville"/>
              </a:rPr>
              <a:t>Data employed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CA5BE-A43F-812E-8621-78CD6812529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3" name="Picture 2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0B4253B-CBB0-1EA2-F395-0E8DEC23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C24C922-8697-A89B-D637-D18A2635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D4C2A8-4387-06C5-534A-68BF338CC35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71459F-4831-1F98-47A0-091157B1BEC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BFBC57-E295-DF09-5D1F-37B149E23B1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1DB8B7-F69C-61B0-83FF-B93C1E0D33F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7A79F3-22E4-F962-B0C9-68CCD91A762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82DCB1-DDCD-0979-28E8-43B1EE78359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0EB6AF-83B4-4043-7718-A106567A0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28825"/>
              </p:ext>
            </p:extLst>
          </p:nvPr>
        </p:nvGraphicFramePr>
        <p:xfrm>
          <a:off x="161693" y="1091011"/>
          <a:ext cx="11885430" cy="53949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22080">
                  <a:extLst>
                    <a:ext uri="{9D8B030D-6E8A-4147-A177-3AD203B41FA5}">
                      <a16:colId xmlns:a16="http://schemas.microsoft.com/office/drawing/2014/main" val="1076154824"/>
                    </a:ext>
                  </a:extLst>
                </a:gridCol>
                <a:gridCol w="5963350">
                  <a:extLst>
                    <a:ext uri="{9D8B030D-6E8A-4147-A177-3AD203B41FA5}">
                      <a16:colId xmlns:a16="http://schemas.microsoft.com/office/drawing/2014/main" val="1018407950"/>
                    </a:ext>
                  </a:extLst>
                </a:gridCol>
              </a:tblGrid>
              <a:tr h="536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DHS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Climate Data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473323"/>
                  </a:ext>
                </a:extLst>
              </a:tr>
              <a:tr h="4660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 ERA5)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220973"/>
                  </a:ext>
                </a:extLst>
              </a:tr>
              <a:tr h="734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countries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Worldwide coverage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316820"/>
                  </a:ext>
                </a:extLst>
              </a:tr>
              <a:tr h="640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Years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1998 to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Years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1991 to 2021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910874"/>
                  </a:ext>
                </a:extLst>
              </a:tr>
              <a:tr h="640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Annual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Monthly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641599"/>
                  </a:ext>
                </a:extLst>
              </a:tr>
              <a:tr h="1130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Geo-located data is displaced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up to 5 km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(0-2 km urban, 0-5 km rural)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0.5 x 0.5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gridded satellite data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(~50km in equator, </a:t>
                      </a: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65km next to poles)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903094"/>
                  </a:ext>
                </a:extLst>
              </a:tr>
              <a:tr h="1246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Mortality data for the 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first four quarters of life and three quarters of gestation of the mother</a:t>
                      </a:r>
                      <a:endParaRPr 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Temperature and Precipitation data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288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073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52A9-336C-428D-B3A4-19ECF24BD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2B11E-A4A8-1D62-F640-0F03293913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Are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our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wealth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controls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ok? Meta RWI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7515E8-5425-C335-9E48-6FCE1B142B1F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ABE5595-B7D5-8D9E-204B-981D3F342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D26E2FB-AD4C-169C-5276-B7E27F967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BC3E27-D2DD-1C39-2F12-4CBDE5D6FE3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F3495D-3BE8-179F-BA1F-8354BD6C786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8B6CA6-6A93-1D53-66B0-953E6BBCA74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434337-9D29-62BA-90F7-DE12C20242C1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787D0A-54EC-3465-9952-5250C7BBEEB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84BED2-CDA1-DC9B-C024-3FE889B5B5F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10A0AE-8897-69E3-F936-F21B74DA7A26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AB73E7-EE1E-803A-265C-36F39929B76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BBBCB1-5AD0-E1CA-6112-02F0A278E86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5F2CEE-7363-5AA2-EE27-60E99636C9D7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1D295F-C84A-F0B3-A59C-C6A0E54B7DF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E5EAFD-1C9C-2998-8F2C-D3320941A75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6B9370-8990-12CA-09DB-8B7B1F725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5"/>
          <a:stretch>
            <a:fillRect/>
          </a:stretch>
        </p:blipFill>
        <p:spPr bwMode="auto">
          <a:xfrm>
            <a:off x="1218338" y="995300"/>
            <a:ext cx="10364100" cy="494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6745F-C21E-C963-193C-FEEA74032529}"/>
              </a:ext>
            </a:extLst>
          </p:cNvPr>
          <p:cNvSpPr txBox="1"/>
          <p:nvPr/>
        </p:nvSpPr>
        <p:spPr>
          <a:xfrm>
            <a:off x="1204569" y="5817014"/>
            <a:ext cx="10740726" cy="57996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But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with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this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approach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Income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Group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heterogeneity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s-AR" sz="2400" dirty="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disappears</a:t>
            </a:r>
            <a:r>
              <a:rPr lang="es-AR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…</a:t>
            </a:r>
            <a:endParaRPr lang="es-AR" sz="2000" dirty="0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062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A465-61C6-44EE-F8BA-8098B6443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772CD-F315-B76C-2147-1B3D8029A32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Heterogeneity: Climatic bands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A99DDF-1F64-99E0-2A3E-B53003D9037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F78CB3D-E3E0-BD72-2C8C-D1C31E17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1D319CE-D201-0BB4-02D7-85C36046B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96FDAD-1D3E-18CC-8378-7799A79C77B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C65178-7788-2ED1-ACF2-58E5A13C242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898B0F-215F-8B8E-ABF1-4C1D1D2A3F4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0E6463-7BA6-EDA0-F9B6-505B6854EAA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5C33A7-61B7-CC37-BEA2-1BA8B441CCF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F36EF2-C114-16E0-F7C0-6CEA9BD4B1F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0DE8F788-3891-31A5-CB20-E622A72AD399}"/>
              </a:ext>
            </a:extLst>
          </p:cNvPr>
          <p:cNvSpPr txBox="1"/>
          <p:nvPr/>
        </p:nvSpPr>
        <p:spPr>
          <a:xfrm>
            <a:off x="370342" y="1085666"/>
            <a:ext cx="11079838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define </a:t>
            </a:r>
            <a:r>
              <a:rPr lang="es" sz="2400" err="1">
                <a:latin typeface="Times New Roman"/>
                <a:cs typeface="Times New Roman"/>
              </a:rPr>
              <a:t>climatic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bands</a:t>
            </a:r>
            <a:r>
              <a:rPr lang="es" sz="2400">
                <a:latin typeface="Times New Roman"/>
                <a:cs typeface="Times New Roman"/>
              </a:rPr>
              <a:t> (i.e. </a:t>
            </a:r>
            <a:r>
              <a:rPr lang="es" sz="2400" err="1">
                <a:latin typeface="Times New Roman"/>
                <a:cs typeface="Times New Roman"/>
              </a:rPr>
              <a:t>groups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based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on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patterns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of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seasonal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precipitation</a:t>
            </a:r>
            <a:r>
              <a:rPr lang="es" sz="2400">
                <a:latin typeface="Times New Roman"/>
                <a:cs typeface="Times New Roman"/>
              </a:rPr>
              <a:t> and </a:t>
            </a:r>
            <a:r>
              <a:rPr lang="es" sz="2400" err="1">
                <a:latin typeface="Times New Roman"/>
                <a:cs typeface="Times New Roman"/>
              </a:rPr>
              <a:t>temperature</a:t>
            </a:r>
            <a:r>
              <a:rPr lang="es" sz="2400">
                <a:latin typeface="Times New Roman"/>
                <a:cs typeface="Times New Roman"/>
              </a:rPr>
              <a:t>) </a:t>
            </a:r>
            <a:r>
              <a:rPr lang="es" sz="2400" err="1">
                <a:latin typeface="Times New Roman"/>
                <a:cs typeface="Times New Roman"/>
              </a:rPr>
              <a:t>we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used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Köppen-Geiger </a:t>
            </a:r>
            <a:r>
              <a:rPr lang="es" sz="2400" err="1">
                <a:latin typeface="Times New Roman"/>
                <a:cs typeface="Times New Roman"/>
              </a:rPr>
              <a:t>climate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classification</a:t>
            </a:r>
            <a:r>
              <a:rPr lang="es" sz="2400">
                <a:latin typeface="Times New Roman"/>
                <a:cs typeface="Times New Roman"/>
              </a:rPr>
              <a:t> published by Kottek et al. (2006), </a:t>
            </a:r>
            <a:r>
              <a:rPr lang="es" sz="2400" err="1">
                <a:latin typeface="Times New Roman"/>
                <a:cs typeface="Times New Roman"/>
              </a:rPr>
              <a:t>Rubel</a:t>
            </a:r>
            <a:r>
              <a:rPr lang="es" sz="2400">
                <a:latin typeface="Times New Roman"/>
                <a:cs typeface="Times New Roman"/>
              </a:rPr>
              <a:t> and </a:t>
            </a:r>
            <a:r>
              <a:rPr lang="es" sz="2400" err="1">
                <a:latin typeface="Times New Roman"/>
                <a:cs typeface="Times New Roman"/>
              </a:rPr>
              <a:t>Kottek</a:t>
            </a:r>
            <a:r>
              <a:rPr lang="es" sz="2400">
                <a:latin typeface="Times New Roman"/>
                <a:cs typeface="Times New Roman"/>
              </a:rPr>
              <a:t> (2010) and </a:t>
            </a:r>
            <a:r>
              <a:rPr lang="es" sz="2400" err="1">
                <a:latin typeface="Times New Roman"/>
                <a:cs typeface="Times New Roman"/>
              </a:rPr>
              <a:t>Rubel</a:t>
            </a:r>
            <a:r>
              <a:rPr lang="es" sz="2400">
                <a:latin typeface="Times New Roman"/>
                <a:cs typeface="Times New Roman"/>
              </a:rPr>
              <a:t> et al. (2017).</a:t>
            </a:r>
            <a:endParaRPr lang="en-US" sz="2400" err="1">
              <a:latin typeface="Times New Roman"/>
              <a:cs typeface="Times New Roman"/>
            </a:endParaRPr>
          </a:p>
        </p:txBody>
      </p:sp>
      <p:pic>
        <p:nvPicPr>
          <p:cNvPr id="2" name="Picture 1" descr="A map of the world with different colored countries/regions&#10;&#10;AI-generated content may be incorrect.">
            <a:extLst>
              <a:ext uri="{FF2B5EF4-FFF2-40B4-BE49-F238E27FC236}">
                <a16:creationId xmlns:a16="http://schemas.microsoft.com/office/drawing/2014/main" id="{22B640DD-4043-7593-17CB-56104B259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343" y="2378234"/>
            <a:ext cx="8493125" cy="40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92046-B533-316F-31F5-5D64D7688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E0D6B6-CCD6-39AE-B728-54B769D86C3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846BC2-1625-B74C-8AFA-2982C005245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455652-1CF1-B4BD-CD31-40788C4DD20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579853-28D9-0906-8F1F-7B54C621B71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CD8894-6C1B-78B5-1DBF-5D6EA86E2FB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8C3CA1-1600-1FC9-F0B4-004D89710B6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A74A43-321C-A04A-7A81-679D8E48F93B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Results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43355-BBA6-8B62-DC3B-51BF70D7A72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2FE80B1-50A8-2291-4B4B-F8145223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3BBEE7F-E6C1-250A-2F9C-574B683B7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4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CA66A-5083-5327-06B4-2CA04F65B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D7A1B-798F-A121-6ECD-AB6FF25146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2" y="210488"/>
            <a:ext cx="12220339" cy="6655259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Main coefficients: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002060"/>
              </a:solidFill>
              <a:latin typeface="Libre Baskerville"/>
              <a:cs typeface="Calibri" panose="020F0502020204030204"/>
            </a:endParaRPr>
          </a:p>
          <a:p>
            <a:pPr marL="914400" indent="-91440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Quarterly grouped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Month by month</a:t>
            </a:r>
          </a:p>
          <a:p>
            <a:pPr marL="742950" indent="-742950" algn="ctr">
              <a:buFont typeface="Arial" panose="020B0604020202020204" pitchFamily="34" charset="0"/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Averaging window?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N° of days </a:t>
            </a:r>
            <a:r>
              <a:rPr lang="en-US" b="1" dirty="0" err="1">
                <a:solidFill>
                  <a:srgbClr val="002060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&gt;35/40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“Horserace”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B47FBF-A0BB-0AD2-E10F-2DBD7AE718C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7452358-D407-0A41-3EA9-D7232DF8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8FAF87-E403-B575-BE8B-71F425B35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9119A6-4A84-41B4-41CC-6D0A734566D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19A00-55C7-1344-A983-FCAB3029252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98F7BC-3594-FF83-51A6-22CD78CA47F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D95ABF-9233-8770-4278-ABD1E9E1A93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3FC1E0-00F1-B1E2-A854-2CC3F016063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797376-BCCA-ABE8-C38E-F54398CC9EA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586181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A49B6-BDD4-04EF-9BAB-C904D677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BBB93-DB6D-2A2E-6964-E89C7F2F0F5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Main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Results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-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E9EB1E-46DE-B55A-ECF3-CC3A1A52A31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5EA4995-842A-B062-6064-B220F46D5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2344556-BA85-BE4C-9EF9-E4C6B2349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79E483-CB63-675B-3E28-B57CC1390BE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4DBA72-85CA-619B-1573-03ECF6083A0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3136E2-D94A-F232-E689-31C0C1C2A52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F07BA8-ADC7-2933-9C34-9B2C09CA7D2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070BC9-CC15-1B3E-BEED-F864A532814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FE21A7-B97A-2D53-2803-B928EEA544D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EF5CBE4E-8740-686A-E15B-C085D588AD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287"/>
            <a:ext cx="12192000" cy="4631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8DFA7-A460-70C7-F8B6-B039030FEB68}"/>
              </a:ext>
            </a:extLst>
          </p:cNvPr>
          <p:cNvSpPr txBox="1"/>
          <p:nvPr/>
        </p:nvSpPr>
        <p:spPr>
          <a:xfrm>
            <a:off x="256601" y="1361043"/>
            <a:ext cx="2892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In útero </a:t>
            </a:r>
            <a:r>
              <a:rPr lang="es-AR" sz="1400" dirty="0" err="1"/>
              <a:t>behaviour</a:t>
            </a:r>
            <a:r>
              <a:rPr lang="es-AR" sz="1400" dirty="0"/>
              <a:t> </a:t>
            </a:r>
            <a:r>
              <a:rPr lang="es-AR" sz="1400" dirty="0" err="1"/>
              <a:t>is</a:t>
            </a:r>
            <a:r>
              <a:rPr lang="es-AR" sz="1400" dirty="0"/>
              <a:t> </a:t>
            </a:r>
            <a:r>
              <a:rPr lang="es-AR" sz="1400" dirty="0" err="1"/>
              <a:t>consistent</a:t>
            </a:r>
            <a:r>
              <a:rPr lang="es-AR" sz="1400" dirty="0"/>
              <a:t> </a:t>
            </a:r>
            <a:r>
              <a:rPr lang="es-AR" sz="1400" dirty="0" err="1"/>
              <a:t>with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most</a:t>
            </a:r>
            <a:r>
              <a:rPr lang="es-AR" sz="1400" dirty="0"/>
              <a:t> </a:t>
            </a:r>
            <a:r>
              <a:rPr lang="es-AR" sz="1400" dirty="0" err="1"/>
              <a:t>vulternable</a:t>
            </a:r>
            <a:r>
              <a:rPr lang="es-AR" sz="1400" dirty="0"/>
              <a:t> </a:t>
            </a:r>
            <a:r>
              <a:rPr lang="es-AR" sz="1400" dirty="0" err="1"/>
              <a:t>periods</a:t>
            </a:r>
            <a:r>
              <a:rPr lang="es-AR" sz="1400" dirty="0"/>
              <a:t>: </a:t>
            </a:r>
            <a:r>
              <a:rPr lang="es-AR" sz="1400" dirty="0" err="1"/>
              <a:t>greater</a:t>
            </a:r>
            <a:r>
              <a:rPr lang="es-AR" sz="1400" dirty="0"/>
              <a:t> chances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miscarriage</a:t>
            </a:r>
            <a:r>
              <a:rPr lang="es-AR" sz="1400" dirty="0"/>
              <a:t> are in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first</a:t>
            </a:r>
            <a:r>
              <a:rPr lang="es-AR" sz="1400" dirty="0"/>
              <a:t> </a:t>
            </a:r>
            <a:r>
              <a:rPr lang="es-AR" sz="1400" dirty="0" err="1"/>
              <a:t>quarter</a:t>
            </a:r>
            <a:r>
              <a:rPr lang="es-AR" sz="1400" dirty="0"/>
              <a:t>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pregnancy</a:t>
            </a:r>
            <a:r>
              <a:rPr lang="es-AR" sz="1400" dirty="0"/>
              <a:t>, and </a:t>
            </a:r>
            <a:r>
              <a:rPr lang="es-AR" sz="1400" dirty="0" err="1"/>
              <a:t>greater</a:t>
            </a:r>
            <a:r>
              <a:rPr lang="es-AR" sz="1400" dirty="0"/>
              <a:t> chances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stillbirth</a:t>
            </a:r>
            <a:r>
              <a:rPr lang="es-AR" sz="1400" dirty="0"/>
              <a:t> at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end</a:t>
            </a:r>
            <a:r>
              <a:rPr lang="es-AR" sz="1400" dirty="0"/>
              <a:t>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gestation</a:t>
            </a:r>
            <a:r>
              <a:rPr lang="es-AR" sz="1400" dirty="0"/>
              <a:t>.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5DAD0-B34E-FC14-078A-82C69DE4603F}"/>
              </a:ext>
            </a:extLst>
          </p:cNvPr>
          <p:cNvSpPr txBox="1"/>
          <p:nvPr/>
        </p:nvSpPr>
        <p:spPr>
          <a:xfrm>
            <a:off x="256601" y="5696949"/>
            <a:ext cx="2892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But</a:t>
            </a:r>
            <a:r>
              <a:rPr lang="es-AR" sz="1400" dirty="0"/>
              <a:t> </a:t>
            </a:r>
            <a:r>
              <a:rPr lang="es-AR" sz="1400" dirty="0" err="1"/>
              <a:t>is</a:t>
            </a:r>
            <a:r>
              <a:rPr lang="es-AR" sz="1400" dirty="0"/>
              <a:t> </a:t>
            </a:r>
            <a:r>
              <a:rPr lang="es-AR" sz="1400" dirty="0" err="1"/>
              <a:t>weird</a:t>
            </a:r>
            <a:r>
              <a:rPr lang="es-AR" sz="1400" dirty="0"/>
              <a:t> </a:t>
            </a:r>
            <a:r>
              <a:rPr lang="es-AR" sz="1400" dirty="0" err="1"/>
              <a:t>we</a:t>
            </a:r>
            <a:r>
              <a:rPr lang="es-AR" sz="1400" dirty="0"/>
              <a:t> do </a:t>
            </a:r>
            <a:r>
              <a:rPr lang="es-AR" sz="1400" dirty="0" err="1"/>
              <a:t>not</a:t>
            </a:r>
            <a:r>
              <a:rPr lang="es-AR" sz="1400" dirty="0"/>
              <a:t> </a:t>
            </a:r>
            <a:r>
              <a:rPr lang="es-AR" sz="1400" dirty="0" err="1"/>
              <a:t>find</a:t>
            </a:r>
            <a:r>
              <a:rPr lang="es-AR" sz="1400" dirty="0"/>
              <a:t> </a:t>
            </a:r>
            <a:r>
              <a:rPr lang="es-AR" sz="1400" dirty="0" err="1"/>
              <a:t>anything</a:t>
            </a:r>
            <a:r>
              <a:rPr lang="es-AR" sz="1400" dirty="0"/>
              <a:t> </a:t>
            </a:r>
            <a:r>
              <a:rPr lang="es-AR" sz="1400" dirty="0" err="1"/>
              <a:t>on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1st </a:t>
            </a:r>
            <a:r>
              <a:rPr lang="es-AR" sz="1400" dirty="0" err="1"/>
              <a:t>quarter</a:t>
            </a:r>
            <a:r>
              <a:rPr lang="es-AR" sz="1400" dirty="0"/>
              <a:t>. </a:t>
            </a:r>
            <a:r>
              <a:rPr lang="es-AR" sz="1400" dirty="0" err="1"/>
              <a:t>Later</a:t>
            </a:r>
            <a:r>
              <a:rPr lang="es-AR" sz="1400" dirty="0"/>
              <a:t> </a:t>
            </a:r>
            <a:r>
              <a:rPr lang="es-AR" sz="1400" dirty="0" err="1"/>
              <a:t>i’ll</a:t>
            </a:r>
            <a:r>
              <a:rPr lang="es-AR" sz="1400" dirty="0"/>
              <a:t> </a:t>
            </a:r>
            <a:r>
              <a:rPr lang="es-AR" sz="1400" dirty="0" err="1"/>
              <a:t>discuss</a:t>
            </a:r>
            <a:r>
              <a:rPr lang="es-AR" sz="1400" dirty="0"/>
              <a:t> </a:t>
            </a:r>
            <a:r>
              <a:rPr lang="es-AR" sz="1400" dirty="0" err="1"/>
              <a:t>this</a:t>
            </a:r>
            <a:r>
              <a:rPr lang="es-AR" sz="1400" dirty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8229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7690-BB1A-3F61-D9A3-8A2E541A7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5C8A4-CF07-0F2C-A343-5B078C357B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Main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Results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-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DB914B-D6CF-D47F-2925-48B9E9C2A8F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A3C22646-28E5-8832-A514-A88EB7219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F6950F0-3ED7-C26F-A888-A6389517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0E6396-374C-B28E-9EBA-6701A0DD7B2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F9BCDD-8E72-558A-AFF7-6FF8CFE471F6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D6DA08-DB54-C598-36ED-EAA8ECDF5F6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2657FE-4C93-C7B6-BE14-998F04F46911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9BE05A-6BED-C8F7-4B30-FDE1BAE1FD9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98EBAB-C8AA-05B3-C8DE-4B01FFDE9D0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21F1E9C1-BA76-D372-7262-A905CC8656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287"/>
            <a:ext cx="12192000" cy="4631426"/>
          </a:xfrm>
          <a:prstGeom prst="rect">
            <a:avLst/>
          </a:prstGeom>
        </p:spPr>
      </p:pic>
      <p:pic>
        <p:nvPicPr>
          <p:cNvPr id="17" name="Picture 16" descr="A graph of lines and lines&#10;&#10;AI-generated content may be incorrect.">
            <a:extLst>
              <a:ext uri="{FF2B5EF4-FFF2-40B4-BE49-F238E27FC236}">
                <a16:creationId xmlns:a16="http://schemas.microsoft.com/office/drawing/2014/main" id="{C1848209-362E-5938-EDE5-7A8060C21C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287"/>
            <a:ext cx="12192000" cy="46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11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D3A4C-E878-4BA1-7F2A-F20720A0E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75656-11AE-6991-BCFC-56D29A3F206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estimates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07A9F2-3EEA-E6AF-16FA-40D5BD64DCB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0C2F60A-6D07-EEAF-34AA-DB13DAA5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D9C174-8219-D286-0115-4BAA785B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343B8E-8041-F597-ABEF-F7E63744670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5AF4FD-6230-9895-1B8B-04926EA1167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4B8679-F8FC-80BD-2882-78E822E15A5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EAC7B-1F0A-94DF-4CD8-360C97258AD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7975DD-C34F-8CBC-8BA0-749B5D1AD11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884DF-FB0C-C3D0-A182-00E3EECEA3D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0DEDF409-0DCB-E6A4-7529-422F2D7A9E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55"/>
          <a:stretch>
            <a:fillRect/>
          </a:stretch>
        </p:blipFill>
        <p:spPr>
          <a:xfrm>
            <a:off x="2023872" y="999744"/>
            <a:ext cx="9725382" cy="5145024"/>
          </a:xfrm>
          <a:prstGeom prst="rect">
            <a:avLst/>
          </a:prstGeom>
        </p:spPr>
      </p:pic>
      <p:pic>
        <p:nvPicPr>
          <p:cNvPr id="14" name="Picture 13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13128502-767F-0E12-4A9C-5F0277CDF8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9"/>
          <a:stretch>
            <a:fillRect/>
          </a:stretch>
        </p:blipFill>
        <p:spPr>
          <a:xfrm>
            <a:off x="818209" y="6144768"/>
            <a:ext cx="10555581" cy="266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0C3783-0293-0DDB-38CC-461F8F952AFB}"/>
              </a:ext>
            </a:extLst>
          </p:cNvPr>
          <p:cNvSpPr txBox="1"/>
          <p:nvPr/>
        </p:nvSpPr>
        <p:spPr>
          <a:xfrm>
            <a:off x="158496" y="1244447"/>
            <a:ext cx="18653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In-utero</a:t>
            </a:r>
            <a:r>
              <a:rPr lang="es-AR" sz="1400" dirty="0"/>
              <a:t> Q1 </a:t>
            </a:r>
            <a:r>
              <a:rPr lang="es-AR" sz="1400" dirty="0" err="1"/>
              <a:t>high</a:t>
            </a:r>
            <a:r>
              <a:rPr lang="es-AR" sz="1400" dirty="0"/>
              <a:t> </a:t>
            </a:r>
            <a:r>
              <a:rPr lang="es-AR" sz="1400" dirty="0" err="1"/>
              <a:t>temp</a:t>
            </a:r>
            <a:r>
              <a:rPr lang="es-AR" sz="1400" dirty="0"/>
              <a:t> shocks </a:t>
            </a:r>
            <a:r>
              <a:rPr lang="es-AR" sz="1400" dirty="0" err="1"/>
              <a:t>here</a:t>
            </a:r>
            <a:r>
              <a:rPr lang="es-AR" sz="1400" dirty="0"/>
              <a:t> are </a:t>
            </a:r>
            <a:r>
              <a:rPr lang="es-AR" sz="1400" dirty="0" err="1"/>
              <a:t>consistently</a:t>
            </a:r>
            <a:r>
              <a:rPr lang="es-AR" sz="1400" dirty="0"/>
              <a:t> positive </a:t>
            </a:r>
            <a:r>
              <a:rPr lang="es-AR" sz="1400" dirty="0" err="1"/>
              <a:t>on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first</a:t>
            </a:r>
            <a:r>
              <a:rPr lang="es-AR" sz="1400" dirty="0"/>
              <a:t> </a:t>
            </a:r>
            <a:r>
              <a:rPr lang="es-AR" sz="1400" dirty="0" err="1"/>
              <a:t>month</a:t>
            </a:r>
            <a:r>
              <a:rPr lang="es-AR" sz="1400" dirty="0"/>
              <a:t>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life</a:t>
            </a:r>
            <a:r>
              <a:rPr lang="es-AR" sz="1400" dirty="0"/>
              <a:t> </a:t>
            </a:r>
            <a:r>
              <a:rPr lang="es-AR" sz="1400" dirty="0" err="1"/>
              <a:t>but</a:t>
            </a:r>
            <a:r>
              <a:rPr lang="es-AR" sz="1400" dirty="0"/>
              <a:t> SE are </a:t>
            </a:r>
            <a:r>
              <a:rPr lang="es-AR" sz="1400" dirty="0" err="1"/>
              <a:t>large</a:t>
            </a:r>
            <a:r>
              <a:rPr lang="es-AR" sz="1400" dirty="0"/>
              <a:t>…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45990-714F-F4A4-64F2-48DEF6B66158}"/>
              </a:ext>
            </a:extLst>
          </p:cNvPr>
          <p:cNvSpPr txBox="1"/>
          <p:nvPr/>
        </p:nvSpPr>
        <p:spPr>
          <a:xfrm>
            <a:off x="158496" y="3171387"/>
            <a:ext cx="1865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Nothing</a:t>
            </a:r>
            <a:r>
              <a:rPr lang="es-AR" sz="1400" dirty="0"/>
              <a:t> </a:t>
            </a:r>
            <a:r>
              <a:rPr lang="es-AR" sz="1400" dirty="0" err="1"/>
              <a:t>consistent</a:t>
            </a:r>
            <a:r>
              <a:rPr lang="es-AR" sz="1400" dirty="0"/>
              <a:t> </a:t>
            </a:r>
            <a:r>
              <a:rPr lang="es-AR" sz="1400" dirty="0" err="1"/>
              <a:t>here</a:t>
            </a:r>
            <a:r>
              <a:rPr lang="es-AR" sz="1400" dirty="0"/>
              <a:t>… Similar </a:t>
            </a:r>
            <a:r>
              <a:rPr lang="es-AR" sz="1400" dirty="0" err="1"/>
              <a:t>to</a:t>
            </a:r>
            <a:r>
              <a:rPr lang="es-AR" sz="1400" dirty="0"/>
              <a:t> </a:t>
            </a:r>
            <a:r>
              <a:rPr lang="es-AR" sz="1400" dirty="0" err="1"/>
              <a:t>our</a:t>
            </a:r>
            <a:r>
              <a:rPr lang="es-AR" sz="1400" dirty="0"/>
              <a:t> </a:t>
            </a:r>
            <a:r>
              <a:rPr lang="es-AR" sz="1400" dirty="0" err="1"/>
              <a:t>previous</a:t>
            </a:r>
            <a:r>
              <a:rPr lang="es-AR" sz="1400" dirty="0"/>
              <a:t> charts.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9EB636-A24F-3C4C-7432-FC2BBA124A7F}"/>
              </a:ext>
            </a:extLst>
          </p:cNvPr>
          <p:cNvSpPr txBox="1"/>
          <p:nvPr/>
        </p:nvSpPr>
        <p:spPr>
          <a:xfrm>
            <a:off x="158496" y="4726014"/>
            <a:ext cx="1865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Same</a:t>
            </a:r>
            <a:r>
              <a:rPr lang="es-AR" sz="1400" dirty="0"/>
              <a:t> as Q1, </a:t>
            </a:r>
            <a:r>
              <a:rPr lang="es-AR" sz="1400" dirty="0" err="1"/>
              <a:t>on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first</a:t>
            </a:r>
            <a:r>
              <a:rPr lang="es-AR" sz="1400" dirty="0"/>
              <a:t> </a:t>
            </a:r>
            <a:r>
              <a:rPr lang="es-AR" sz="1400" dirty="0" err="1"/>
              <a:t>year</a:t>
            </a:r>
            <a:r>
              <a:rPr lang="es-AR" sz="1400" dirty="0"/>
              <a:t> </a:t>
            </a:r>
            <a:r>
              <a:rPr lang="es-AR" sz="1400" dirty="0" err="1"/>
              <a:t>we</a:t>
            </a:r>
            <a:r>
              <a:rPr lang="es-AR" sz="1400" dirty="0"/>
              <a:t> </a:t>
            </a:r>
            <a:r>
              <a:rPr lang="es-AR" sz="1400" dirty="0" err="1"/>
              <a:t>have</a:t>
            </a:r>
            <a:r>
              <a:rPr lang="es-AR" sz="1400" dirty="0"/>
              <a:t> </a:t>
            </a:r>
            <a:r>
              <a:rPr lang="es-AR" sz="1400" dirty="0" err="1"/>
              <a:t>large</a:t>
            </a:r>
            <a:r>
              <a:rPr lang="es-AR" sz="1400" dirty="0"/>
              <a:t> </a:t>
            </a:r>
            <a:r>
              <a:rPr lang="es-AR" sz="1400" dirty="0" err="1"/>
              <a:t>coefficients</a:t>
            </a:r>
            <a:r>
              <a:rPr lang="es-AR" sz="1400" dirty="0"/>
              <a:t> </a:t>
            </a:r>
            <a:r>
              <a:rPr lang="es-AR" sz="1400" dirty="0" err="1"/>
              <a:t>but</a:t>
            </a:r>
            <a:r>
              <a:rPr lang="es-AR" sz="1400" dirty="0"/>
              <a:t> </a:t>
            </a:r>
            <a:r>
              <a:rPr lang="es-AR" sz="1400" dirty="0" err="1"/>
              <a:t>also</a:t>
            </a:r>
            <a:r>
              <a:rPr lang="es-AR" sz="1400" dirty="0"/>
              <a:t> </a:t>
            </a:r>
            <a:r>
              <a:rPr lang="es-AR" sz="1400" dirty="0" err="1"/>
              <a:t>large</a:t>
            </a:r>
            <a:r>
              <a:rPr lang="es-AR" sz="1400" dirty="0"/>
              <a:t> SE…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706548-3957-DD34-F35D-331C6A333B8D}"/>
              </a:ext>
            </a:extLst>
          </p:cNvPr>
          <p:cNvSpPr txBox="1"/>
          <p:nvPr/>
        </p:nvSpPr>
        <p:spPr>
          <a:xfrm>
            <a:off x="8964041" y="5604616"/>
            <a:ext cx="3069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Quite a </a:t>
            </a:r>
            <a:r>
              <a:rPr lang="es-AR" sz="1200" dirty="0" err="1"/>
              <a:t>mystery</a:t>
            </a:r>
            <a:r>
              <a:rPr lang="es-AR" sz="1200" dirty="0"/>
              <a:t> </a:t>
            </a:r>
            <a:r>
              <a:rPr lang="es-AR" sz="1200" dirty="0" err="1"/>
              <a:t>here</a:t>
            </a:r>
            <a:r>
              <a:rPr lang="es-AR" sz="1200" dirty="0"/>
              <a:t> </a:t>
            </a:r>
            <a:r>
              <a:rPr lang="es-AR" sz="1200" dirty="0" err="1"/>
              <a:t>tho</a:t>
            </a:r>
            <a:r>
              <a:rPr lang="es-AR" sz="1200" dirty="0"/>
              <a:t>. </a:t>
            </a:r>
            <a:r>
              <a:rPr lang="en-US" sz="1200" dirty="0"/>
              <a:t> I suspect that large shocks could increase the likelihood of stillbirth and therefore not shown here... Let me know what you think.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57185-B807-6D14-C24A-3A2B8B228148}"/>
              </a:ext>
            </a:extLst>
          </p:cNvPr>
          <p:cNvSpPr/>
          <p:nvPr/>
        </p:nvSpPr>
        <p:spPr>
          <a:xfrm>
            <a:off x="8778240" y="4726014"/>
            <a:ext cx="246761" cy="139394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FFD5CB-45D9-7CB3-46D8-A76C84AFCC71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C2EF69-0CF7-80A5-5E94-FCA52E33B83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7EE570-B2F8-BBAE-A534-F310395C030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67C89-22D6-F0F3-B392-103F243AB1A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FA3C1D-940E-276D-7027-E2AC5BF5656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82BFCF-52D8-E303-A80A-51D0E854003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97F37D-7F85-AC2B-BF46-E20F532596B7}"/>
              </a:ext>
            </a:extLst>
          </p:cNvPr>
          <p:cNvSpPr txBox="1"/>
          <p:nvPr/>
        </p:nvSpPr>
        <p:spPr>
          <a:xfrm>
            <a:off x="4629714" y="3248687"/>
            <a:ext cx="427190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sz="2000" b="1" dirty="0" err="1"/>
              <a:t>Why</a:t>
            </a:r>
            <a:r>
              <a:rPr lang="es-AR" sz="2000" b="1" dirty="0"/>
              <a:t> are </a:t>
            </a:r>
            <a:r>
              <a:rPr lang="es-AR" sz="2000" b="1" dirty="0" err="1"/>
              <a:t>this</a:t>
            </a:r>
            <a:r>
              <a:rPr lang="es-AR" sz="2000" b="1" dirty="0"/>
              <a:t> </a:t>
            </a:r>
            <a:r>
              <a:rPr lang="es-AR" sz="2000" b="1" dirty="0" err="1"/>
              <a:t>coefficients</a:t>
            </a:r>
            <a:r>
              <a:rPr lang="es-AR" sz="2000" b="1" dirty="0"/>
              <a:t> 1/3 </a:t>
            </a:r>
            <a:r>
              <a:rPr lang="es-AR" sz="2000" b="1" dirty="0" err="1"/>
              <a:t>of</a:t>
            </a:r>
            <a:r>
              <a:rPr lang="es-AR" sz="2000" b="1" dirty="0"/>
              <a:t> </a:t>
            </a:r>
            <a:r>
              <a:rPr lang="es-AR" sz="2000" b="1" dirty="0" err="1"/>
              <a:t>the</a:t>
            </a:r>
            <a:r>
              <a:rPr lang="es-AR" sz="2000" b="1" dirty="0"/>
              <a:t> </a:t>
            </a:r>
            <a:r>
              <a:rPr lang="es-AR" sz="2000" b="1" dirty="0" err="1"/>
              <a:t>size</a:t>
            </a:r>
            <a:r>
              <a:rPr lang="es-AR" sz="2000" b="1" dirty="0"/>
              <a:t> </a:t>
            </a:r>
            <a:r>
              <a:rPr lang="es-AR" sz="2000" b="1" dirty="0" err="1"/>
              <a:t>of</a:t>
            </a:r>
            <a:r>
              <a:rPr lang="es-AR" sz="2000" b="1" dirty="0"/>
              <a:t> </a:t>
            </a:r>
            <a:r>
              <a:rPr lang="es-AR" sz="2000" b="1" dirty="0" err="1"/>
              <a:t>the</a:t>
            </a:r>
            <a:r>
              <a:rPr lang="es-AR" sz="2000" b="1" dirty="0"/>
              <a:t> </a:t>
            </a:r>
            <a:r>
              <a:rPr lang="es-AR" sz="2000" b="1" dirty="0" err="1"/>
              <a:t>quarterly</a:t>
            </a:r>
            <a:r>
              <a:rPr lang="es-AR" sz="2000" b="1" dirty="0"/>
              <a:t> </a:t>
            </a:r>
            <a:r>
              <a:rPr lang="es-AR" sz="2000" b="1" dirty="0" err="1"/>
              <a:t>estimates</a:t>
            </a:r>
            <a:r>
              <a:rPr lang="es-AR" sz="2000" b="1" dirty="0"/>
              <a:t>?</a:t>
            </a:r>
          </a:p>
          <a:p>
            <a:r>
              <a:rPr lang="es-AR" sz="2000" b="1" dirty="0" err="1"/>
              <a:t>Is</a:t>
            </a:r>
            <a:r>
              <a:rPr lang="es-AR" sz="2000" b="1" dirty="0"/>
              <a:t> </a:t>
            </a:r>
            <a:r>
              <a:rPr lang="es-AR" sz="2000" b="1" dirty="0" err="1"/>
              <a:t>it</a:t>
            </a:r>
            <a:r>
              <a:rPr lang="es-AR" sz="2000" b="1" dirty="0"/>
              <a:t> </a:t>
            </a:r>
            <a:r>
              <a:rPr lang="es-AR" sz="2000" b="1" dirty="0" err="1"/>
              <a:t>the</a:t>
            </a:r>
            <a:r>
              <a:rPr lang="es-AR" sz="2000" b="1" dirty="0"/>
              <a:t> </a:t>
            </a:r>
            <a:r>
              <a:rPr lang="es-AR" sz="2000" b="1" dirty="0" err="1"/>
              <a:t>averaging</a:t>
            </a:r>
            <a:r>
              <a:rPr lang="es-AR" sz="2000" b="1" dirty="0"/>
              <a:t> </a:t>
            </a:r>
            <a:r>
              <a:rPr lang="es-AR" sz="2000" b="1" dirty="0" err="1"/>
              <a:t>window</a:t>
            </a:r>
            <a:r>
              <a:rPr lang="es-AR" sz="2000" b="1" dirty="0"/>
              <a:t>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84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87E9-7CA1-81E8-7DC9-2BDB31C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375ED-64ED-089B-93D2-F9A3901E91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estimates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C275ED-7B2B-7AE7-584C-D941A41474B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C8E4776-FE63-DA86-DC8D-50A15FBBA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ECB7B26-7B62-C09B-563A-96850F674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D2FF65-48AB-2825-77F6-B79CA64F13A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680D9A-49CE-2F70-6143-7D1765787D69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EFDB78-83AE-02F2-95ED-F8063022D4D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02764B-4851-7422-1EC6-44C82537BF2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0850ED-F6D0-1405-6801-41E0E1BC699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6E2040-D2B6-81EB-56AB-38B03EB81FB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8A18970A-CF6A-9259-BCCC-1A57B4DAFC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22"/>
          <a:stretch>
            <a:fillRect/>
          </a:stretch>
        </p:blipFill>
        <p:spPr>
          <a:xfrm>
            <a:off x="818209" y="1514022"/>
            <a:ext cx="10555581" cy="4433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1D598-1324-52A1-0A15-A4CCB64DBA39}"/>
              </a:ext>
            </a:extLst>
          </p:cNvPr>
          <p:cNvSpPr txBox="1"/>
          <p:nvPr/>
        </p:nvSpPr>
        <p:spPr>
          <a:xfrm>
            <a:off x="329173" y="1084110"/>
            <a:ext cx="6656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Quite similar as </a:t>
            </a:r>
            <a:r>
              <a:rPr lang="es-AR" sz="1400" dirty="0" err="1"/>
              <a:t>before</a:t>
            </a:r>
            <a:r>
              <a:rPr lang="es-AR" sz="1400" dirty="0"/>
              <a:t>, </a:t>
            </a:r>
            <a:r>
              <a:rPr lang="es-AR" sz="1400" dirty="0" err="1"/>
              <a:t>consistent</a:t>
            </a:r>
            <a:r>
              <a:rPr lang="es-AR" sz="1400" dirty="0"/>
              <a:t> positive </a:t>
            </a:r>
            <a:r>
              <a:rPr lang="es-AR" sz="1400" dirty="0" err="1"/>
              <a:t>coefficients</a:t>
            </a:r>
            <a:r>
              <a:rPr lang="es-AR" sz="1400" dirty="0"/>
              <a:t> </a:t>
            </a:r>
            <a:r>
              <a:rPr lang="es-AR" sz="1400" dirty="0" err="1"/>
              <a:t>but</a:t>
            </a:r>
            <a:r>
              <a:rPr lang="es-AR" sz="1400" dirty="0"/>
              <a:t> </a:t>
            </a:r>
            <a:r>
              <a:rPr lang="es-AR" sz="1400" dirty="0" err="1"/>
              <a:t>large</a:t>
            </a:r>
            <a:r>
              <a:rPr lang="es-AR" sz="1400" dirty="0"/>
              <a:t> SE…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807AE-9732-0274-1FE8-6E5BE3285813}"/>
              </a:ext>
            </a:extLst>
          </p:cNvPr>
          <p:cNvSpPr txBox="1"/>
          <p:nvPr/>
        </p:nvSpPr>
        <p:spPr>
          <a:xfrm>
            <a:off x="1808868" y="1741496"/>
            <a:ext cx="3069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/>
              <a:t>Same</a:t>
            </a:r>
            <a:r>
              <a:rPr lang="es-AR" sz="1200" dirty="0"/>
              <a:t> </a:t>
            </a:r>
            <a:r>
              <a:rPr lang="es-AR" sz="1200" dirty="0" err="1"/>
              <a:t>mystery</a:t>
            </a:r>
            <a:r>
              <a:rPr lang="es-AR" sz="1200" dirty="0"/>
              <a:t> </a:t>
            </a:r>
            <a:r>
              <a:rPr lang="es-AR" sz="1200" dirty="0" err="1"/>
              <a:t>here</a:t>
            </a:r>
            <a:r>
              <a:rPr lang="es-AR" sz="1200" dirty="0"/>
              <a:t>… </a:t>
            </a:r>
            <a:r>
              <a:rPr lang="es-AR" sz="1200" dirty="0" err="1"/>
              <a:t>same</a:t>
            </a:r>
            <a:r>
              <a:rPr lang="es-AR" sz="1200" dirty="0"/>
              <a:t> </a:t>
            </a:r>
            <a:r>
              <a:rPr lang="es-AR" sz="1200" dirty="0" err="1"/>
              <a:t>arguments</a:t>
            </a:r>
            <a:r>
              <a:rPr lang="es-AR" sz="1200" dirty="0"/>
              <a:t>?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7128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0078F-FA2A-AB00-8A8B-F88803017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E4D43-13B2-F42C-B41A-3C1149D922C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estimates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8EB815-0F84-1C95-74AB-B49E8160394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B7620E9-3A3E-4F64-62D0-B97E0C850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DB3CC00-48E0-F45E-5E6F-779257362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F0680-DFAC-1814-A0AF-31FE110BC0B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9875B2-BF08-CAC3-B203-29E1E2A54A6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EF76D0-5EE4-D620-09F4-19E951123C1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33CFB7-750B-A6CC-F289-EEDBA5E7FFE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DEB756-32DA-E751-72E0-141C5CC584D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DC2E2D-82F2-890B-C125-5AB9B49C09A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7815DD32-A14B-A411-C14C-091D63149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89"/>
          <a:stretch>
            <a:fillRect/>
          </a:stretch>
        </p:blipFill>
        <p:spPr>
          <a:xfrm>
            <a:off x="1369208" y="1229689"/>
            <a:ext cx="9453584" cy="49532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0C886D-CCAB-3543-3D1D-772D76E887A9}"/>
              </a:ext>
            </a:extLst>
          </p:cNvPr>
          <p:cNvSpPr txBox="1"/>
          <p:nvPr/>
        </p:nvSpPr>
        <p:spPr>
          <a:xfrm>
            <a:off x="329173" y="925614"/>
            <a:ext cx="6656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In SPI I </a:t>
            </a:r>
            <a:r>
              <a:rPr lang="es-AR" sz="1400" dirty="0" err="1"/>
              <a:t>don’t</a:t>
            </a:r>
            <a:r>
              <a:rPr lang="es-AR" sz="1400" dirty="0"/>
              <a:t> </a:t>
            </a:r>
            <a:r>
              <a:rPr lang="es-AR" sz="1400" dirty="0" err="1"/>
              <a:t>see</a:t>
            </a:r>
            <a:r>
              <a:rPr lang="es-AR" sz="1400" dirty="0"/>
              <a:t> </a:t>
            </a:r>
            <a:r>
              <a:rPr lang="es-AR" sz="1400" dirty="0" err="1"/>
              <a:t>anything</a:t>
            </a:r>
            <a:r>
              <a:rPr lang="es-AR" sz="1400" dirty="0"/>
              <a:t> </a:t>
            </a:r>
            <a:r>
              <a:rPr lang="es-AR" sz="1400" dirty="0" err="1"/>
              <a:t>consistent</a:t>
            </a:r>
            <a:r>
              <a:rPr lang="es-AR" sz="1400" dirty="0"/>
              <a:t>…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90DA7E-6BC2-D129-BCC2-647320CD9E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02" b="1024"/>
          <a:stretch>
            <a:fillRect/>
          </a:stretch>
        </p:blipFill>
        <p:spPr>
          <a:xfrm>
            <a:off x="1030671" y="6238345"/>
            <a:ext cx="10130657" cy="14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04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DCDA4-FD66-4F69-5876-4ABCA2871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C29D5-168E-41A3-7AD6-05D5307E2D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month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estimates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0E835F-8BF3-F8B8-741F-D037B798BD2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A3CE3E8B-4253-53DF-579B-3E9749049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5BEDDE5-37D2-ACB5-3D5A-C0A27339C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CD288C-1CEE-5A2A-1481-6A56A9CAF7D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EA9CB1-12CF-37ED-EB1A-B9F02BDC237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793018-DD6A-7FFE-5DCA-C22F42CD3CE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C4384D-140B-D43F-2FF4-11695549DED1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9978C4-4277-C409-768E-8CEC658815A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65DBCA-ED12-29FD-E446-1F55D9E3548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E18F316-E91A-A645-7AE0-007C1FCEF1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22"/>
          <a:stretch>
            <a:fillRect/>
          </a:stretch>
        </p:blipFill>
        <p:spPr>
          <a:xfrm>
            <a:off x="1030671" y="1471934"/>
            <a:ext cx="10130657" cy="4255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135B69-2405-8190-2765-D4813D2DAC67}"/>
              </a:ext>
            </a:extLst>
          </p:cNvPr>
          <p:cNvSpPr txBox="1"/>
          <p:nvPr/>
        </p:nvSpPr>
        <p:spPr>
          <a:xfrm>
            <a:off x="329173" y="925614"/>
            <a:ext cx="6656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In SPI I </a:t>
            </a:r>
            <a:r>
              <a:rPr lang="es-AR" sz="1400" dirty="0" err="1"/>
              <a:t>don’t</a:t>
            </a:r>
            <a:r>
              <a:rPr lang="es-AR" sz="1400" dirty="0"/>
              <a:t> </a:t>
            </a:r>
            <a:r>
              <a:rPr lang="es-AR" sz="1400" dirty="0" err="1"/>
              <a:t>see</a:t>
            </a:r>
            <a:r>
              <a:rPr lang="es-AR" sz="1400" dirty="0"/>
              <a:t> </a:t>
            </a:r>
            <a:r>
              <a:rPr lang="es-AR" sz="1400" dirty="0" err="1"/>
              <a:t>anything</a:t>
            </a:r>
            <a:r>
              <a:rPr lang="es-AR" sz="1400" dirty="0"/>
              <a:t> </a:t>
            </a:r>
            <a:r>
              <a:rPr lang="es-AR" sz="1400" dirty="0" err="1"/>
              <a:t>consistent</a:t>
            </a:r>
            <a:r>
              <a:rPr lang="es-AR" sz="1400" dirty="0"/>
              <a:t>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181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243E-FD12-DC53-D6C5-D563FE69E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585DC4-A390-A34F-32BC-9EAB3EADBE5A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200633" cy="657795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7EAD5-8CF3-79A2-9048-FA0318EE8086}"/>
              </a:ext>
            </a:extLst>
          </p:cNvPr>
          <p:cNvSpPr txBox="1"/>
          <p:nvPr/>
        </p:nvSpPr>
        <p:spPr>
          <a:xfrm>
            <a:off x="968374" y="253999"/>
            <a:ext cx="9890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bre Baskerville"/>
              </a:rPr>
              <a:t>DHS Data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F8863D-C310-A354-B8F1-CDC61DAC70B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3" name="Picture 2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3CDC84B-565C-A55A-E889-BC5D6620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4E67AF6-493A-A311-615F-BCB2BDBA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63994-0F8B-CFC7-B988-65FEFF29BA8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2AF64-C67C-2B5D-E452-B9644286CF6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99A976-93C8-02FE-93BE-237F66ACACF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D8EA9C-9FEC-BED0-8BF7-A4D9F6A5D54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8D8EE1-ED83-2261-4C52-3E0FF5116F0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7A7B03-391E-A2BF-1778-045B91F2E19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map of the world with blue continents&#10;&#10;AI-generated content may be incorrect.">
            <a:extLst>
              <a:ext uri="{FF2B5EF4-FFF2-40B4-BE49-F238E27FC236}">
                <a16:creationId xmlns:a16="http://schemas.microsoft.com/office/drawing/2014/main" id="{D4B03E7D-4011-E827-407D-053EDB03C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70" y="1123224"/>
            <a:ext cx="10759467" cy="46855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584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9394A-52C1-8138-D358-4A8DF1018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65A82-F090-DA97-CAAB-C7AC295ED9D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Averaging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window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60D586-6412-2ECE-C9C2-72655D64EA5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2ED0C0C-0E42-CA39-30CC-5DEEA65D9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1F3CAA0-0C54-AD1A-7A7F-B706D590A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C83EDC-8B34-F570-F4BB-A6329E3CB04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E885DA-D978-23D6-C31E-0FBB9ACAC47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197933-891B-C85A-2F33-F9DD3932839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55E9E1-FC99-BC8D-69A2-5FF56C9387D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3224C6-6460-F7A0-B8E5-A3B0F6D776B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C47CCC-C419-6873-7F60-2D12BE4CEF2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66B1A0-68CE-E722-D10B-3859F06381F3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2F44AC-54C6-7315-1C1D-52C0A6C7AA9A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A1ABECD-17FB-3E92-514E-CD0BB332D7E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A224CD-FFBD-C02B-CDA6-D659AEB9B94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95B3A3-61FD-F4A7-8797-F5A66399A14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CB28E9-0F5C-1856-F225-00CDB33853B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1AC28DA6-961C-8BE8-45F1-3868B8B4ED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75" y="1156121"/>
            <a:ext cx="9427850" cy="527949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46AE33-B629-EDF8-030D-8815BC4301E7}"/>
              </a:ext>
            </a:extLst>
          </p:cNvPr>
          <p:cNvCxnSpPr/>
          <p:nvPr/>
        </p:nvCxnSpPr>
        <p:spPr>
          <a:xfrm flipV="1">
            <a:off x="1382075" y="4059936"/>
            <a:ext cx="1446469" cy="110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643359-22EC-3C56-55BF-7082457E4AA5}"/>
              </a:ext>
            </a:extLst>
          </p:cNvPr>
          <p:cNvCxnSpPr>
            <a:cxnSpLocks/>
          </p:cNvCxnSpPr>
          <p:nvPr/>
        </p:nvCxnSpPr>
        <p:spPr>
          <a:xfrm flipV="1">
            <a:off x="5435915" y="3795867"/>
            <a:ext cx="1513525" cy="1016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EB1214-254D-632C-2641-0200DD1D3B1F}"/>
              </a:ext>
            </a:extLst>
          </p:cNvPr>
          <p:cNvCxnSpPr>
            <a:cxnSpLocks/>
          </p:cNvCxnSpPr>
          <p:nvPr/>
        </p:nvCxnSpPr>
        <p:spPr>
          <a:xfrm>
            <a:off x="7773337" y="1950947"/>
            <a:ext cx="1090247" cy="527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1C1665-2BFF-2B25-3720-31794F296FFD}"/>
              </a:ext>
            </a:extLst>
          </p:cNvPr>
          <p:cNvCxnSpPr>
            <a:cxnSpLocks/>
          </p:cNvCxnSpPr>
          <p:nvPr/>
        </p:nvCxnSpPr>
        <p:spPr>
          <a:xfrm flipV="1">
            <a:off x="1594138" y="2012134"/>
            <a:ext cx="1022341" cy="4327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A566A0-B7CD-922E-83C7-E306E7EE34A8}"/>
              </a:ext>
            </a:extLst>
          </p:cNvPr>
          <p:cNvCxnSpPr>
            <a:cxnSpLocks/>
          </p:cNvCxnSpPr>
          <p:nvPr/>
        </p:nvCxnSpPr>
        <p:spPr>
          <a:xfrm flipV="1">
            <a:off x="9755317" y="4368130"/>
            <a:ext cx="1054608" cy="1113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B9B625-A235-12BA-52AA-D5BB17A0B556}"/>
              </a:ext>
            </a:extLst>
          </p:cNvPr>
          <p:cNvCxnSpPr>
            <a:cxnSpLocks/>
          </p:cNvCxnSpPr>
          <p:nvPr/>
        </p:nvCxnSpPr>
        <p:spPr>
          <a:xfrm>
            <a:off x="4649784" y="1948142"/>
            <a:ext cx="1090247" cy="527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711CC-C105-15B3-A189-C1103AD2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49D90-3AEF-D893-5769-1FE4E03E99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Averaging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window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A04514-086A-B0D2-D5F0-0CC1AF948EB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2B93455-9E98-01B9-686F-EBA13397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01161A5-29AA-02B6-5306-56302D3D4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3F474C-36C8-55AF-1DFB-3B64FD19563A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FFD60E-1FAC-C7D5-851E-E72CB13F3EE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932635-653E-D488-9FC5-68D842DC147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C77F6E-DB02-FBA2-8136-DEF0CF27874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7ED5E2-7603-FDBF-55CA-5359F29BC3F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7F2E30-ADB5-1052-F268-B832A91517F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393ECB-6554-B490-6BFA-828D8C39416B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80A1A1-594E-F184-3A98-49F93F4C1D2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C80215-EC4E-5FCE-0A1E-9C8AB2D6772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CE1034-C69F-911E-ACDC-F69D26BD423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77F7F0-B5C6-0135-F5D8-40B1C9CFB69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720B76-6F41-706C-3C51-A4A3D76F690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46F9790-90CF-A249-5793-BEEE107521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321" y="1156121"/>
            <a:ext cx="9323357" cy="52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6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BCA1-AEA0-18A9-8759-FCFFE3D3B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D06D5-7BB8-A58E-D029-43D6E0DCF51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Averaging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window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5126F8-5827-3DF7-E288-6C334CE2DB9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C6362446-0180-8B2F-F206-2B4AD6CF2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66A5B07-3022-96DB-07BC-F2607EDD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3ACC47-B5D1-ED32-3AE3-76DF1AE5E81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E66037-AF8D-C156-CCB1-76A65E18D41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FA42BB-6874-0398-7553-9EAA28EE7A6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51DDF9-3D82-23D7-98F9-284B0178149F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82161-4A9B-E3A8-92D2-B740B92EC7F1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04E11-FD71-9CDE-B040-E49004A87B4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33683D0-0495-72E9-14CA-E364649D58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015" y="1156121"/>
            <a:ext cx="9325969" cy="52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57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003A9-FFE7-AD7B-BE98-110C16580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0D138-F884-135C-8019-8E47515A5E2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Averaging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window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616568-C95A-BF0C-5BF5-4A1530AEC1F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C44F483C-18D6-7163-458F-BE632F7F8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1C166C3-74EB-204B-BEC8-DC1E5F6A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A9A75-542E-D1CC-BA5E-C02B9D00F0D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581BEA-ECBA-A5C3-4226-A1BD92301AF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4C162-BDBE-4A49-ED80-76FE60E19BC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2FBD08-DF8D-BB14-F71E-1DE5EBC77AD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AD09E3-C001-C0CD-2A89-491457E27E9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7455C2-F7D2-3086-6827-4AA53471FE7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B323DE-BF90-052D-D60C-0E9F790EF9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015" y="1156121"/>
            <a:ext cx="9325969" cy="52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37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473A-C17B-BA4B-C5AA-3EE1F293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18871-B266-6A8E-AD3F-CC0A75A15D7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N° of cold/</a:t>
            </a:r>
            <a:r>
              <a:rPr lang="en-US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heatdays</a:t>
            </a: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54B986-A0DE-CB8D-7684-30BB653E4E4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CE15DF8-4390-DE9C-FE07-861C4E835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7C1CA6C-6A84-1C07-6BE2-42E5E27FE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FFA697-C801-422D-C6FE-DC6CF1F3AF96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944E29-8CCC-A1BA-6663-50C57C18674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FDDA80-4093-15F1-A013-C7C3959C80F4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F87FB5-BC8B-8BA5-D128-4BBD99209C8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6D208D-2139-2D6C-E8BD-656BB0C1CF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B4332D-722E-C8A5-874E-164B06372C9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FD2D11-9B43-C98C-ED42-309D61631D05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227A87-8567-C9C7-43D0-612DE6F3028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D2BCF2-E909-7D93-E4EF-02A1996F1A7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CA9D31-EBA1-C90E-FD28-592D56C8423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C9689B-5F64-B651-05BE-C65A1CC27F4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92884D-8CDD-E40F-4D90-D57AEE24612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03BDE53C-58E4-8943-842E-596A5E4C0E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827"/>
            <a:ext cx="12192000" cy="48103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F42935-5A5F-5178-B434-D98585FF5624}"/>
              </a:ext>
            </a:extLst>
          </p:cNvPr>
          <p:cNvSpPr txBox="1"/>
          <p:nvPr/>
        </p:nvSpPr>
        <p:spPr>
          <a:xfrm>
            <a:off x="292597" y="1047068"/>
            <a:ext cx="25603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We’ve</a:t>
            </a:r>
            <a:r>
              <a:rPr lang="es-AR" sz="1400" dirty="0"/>
              <a:t> run </a:t>
            </a:r>
            <a:r>
              <a:rPr lang="es-AR" sz="1400" dirty="0" err="1"/>
              <a:t>regs</a:t>
            </a:r>
            <a:r>
              <a:rPr lang="es-AR" sz="1400" dirty="0"/>
              <a:t> </a:t>
            </a:r>
            <a:r>
              <a:rPr lang="es-AR" sz="1400" dirty="0" err="1"/>
              <a:t>like</a:t>
            </a:r>
            <a:r>
              <a:rPr lang="es-AR" sz="1400" dirty="0"/>
              <a:t> </a:t>
            </a:r>
            <a:r>
              <a:rPr lang="es-AR" sz="1400" dirty="0" err="1"/>
              <a:t>this</a:t>
            </a:r>
            <a:r>
              <a:rPr lang="es-AR" sz="1400" dirty="0"/>
              <a:t> </a:t>
            </a:r>
            <a:r>
              <a:rPr lang="es-AR" sz="1400" dirty="0" err="1"/>
              <a:t>one</a:t>
            </a:r>
            <a:r>
              <a:rPr lang="es-AR" sz="1400" dirty="0"/>
              <a:t> </a:t>
            </a:r>
            <a:r>
              <a:rPr lang="es-AR" sz="1400" dirty="0" err="1"/>
              <a:t>for</a:t>
            </a:r>
            <a:r>
              <a:rPr lang="es-AR" sz="1400" dirty="0"/>
              <a:t> </a:t>
            </a:r>
          </a:p>
          <a:p>
            <a:r>
              <a:rPr lang="es-AR" sz="1400" dirty="0" err="1"/>
              <a:t>Tmax</a:t>
            </a:r>
            <a:r>
              <a:rPr lang="es-AR" sz="1400" dirty="0"/>
              <a:t>&gt;35° and 40° as a </a:t>
            </a:r>
            <a:r>
              <a:rPr lang="es-AR" sz="1400" dirty="0" err="1"/>
              <a:t>heat-days</a:t>
            </a:r>
            <a:r>
              <a:rPr lang="es-AR" sz="1400" dirty="0"/>
              <a:t> variables, and  </a:t>
            </a:r>
            <a:r>
              <a:rPr lang="es-AR" sz="1400" dirty="0" err="1"/>
              <a:t>Tmax</a:t>
            </a:r>
            <a:r>
              <a:rPr lang="es-AR" sz="1400" dirty="0"/>
              <a:t>&lt;0° and </a:t>
            </a:r>
            <a:r>
              <a:rPr lang="es-AR" sz="1400" dirty="0" err="1"/>
              <a:t>Tmin</a:t>
            </a:r>
            <a:r>
              <a:rPr lang="es-AR" sz="1400" dirty="0"/>
              <a:t>&lt;0° as </a:t>
            </a:r>
            <a:r>
              <a:rPr lang="es-AR" sz="1400" dirty="0" err="1"/>
              <a:t>cold-days</a:t>
            </a:r>
            <a:r>
              <a:rPr lang="es-AR" sz="1400" dirty="0"/>
              <a:t>. </a:t>
            </a:r>
          </a:p>
          <a:p>
            <a:endParaRPr lang="es-AR" sz="1400" dirty="0"/>
          </a:p>
          <a:p>
            <a:r>
              <a:rPr lang="es-AR" sz="1400" dirty="0" err="1"/>
              <a:t>Tmax</a:t>
            </a:r>
            <a:r>
              <a:rPr lang="es-AR" sz="1400" dirty="0"/>
              <a:t>&lt;40° and </a:t>
            </a:r>
            <a:r>
              <a:rPr lang="es-AR" sz="1400" dirty="0" err="1"/>
              <a:t>Tmax</a:t>
            </a:r>
            <a:r>
              <a:rPr lang="es-AR" sz="1400" dirty="0"/>
              <a:t>&lt;0° </a:t>
            </a:r>
            <a:r>
              <a:rPr lang="es-AR" sz="1400" dirty="0" err="1"/>
              <a:t>were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“</a:t>
            </a:r>
            <a:r>
              <a:rPr lang="es-AR" sz="1400" dirty="0" err="1"/>
              <a:t>best</a:t>
            </a:r>
            <a:r>
              <a:rPr lang="es-AR" sz="1400" dirty="0"/>
              <a:t> </a:t>
            </a:r>
            <a:r>
              <a:rPr lang="es-AR" sz="1400" dirty="0" err="1"/>
              <a:t>ones</a:t>
            </a:r>
            <a:r>
              <a:rPr lang="es-AR" sz="1400" dirty="0"/>
              <a:t>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3447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A8478-29A0-CD9E-D7CE-5822E427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94FA8-1093-C036-8233-1F5E2B39702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N° of cold/</a:t>
            </a:r>
            <a:r>
              <a:rPr lang="en-US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heatdays</a:t>
            </a: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E81CAF-5A5D-62E0-6C0D-51550B885FE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E6CDD58F-9ED8-BAC9-4EDE-D987C3799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F26B27-3C6C-56F8-5588-9E9E29FA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60BA3A-A326-6B04-F93B-5F2DF777BE56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A4C358-6E6A-626F-5B40-95FC683146F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91FA28-DF79-276C-0378-0FB184B8FB1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721A53-63AE-1B10-BC64-96D8D18A0DA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F4492C-88E6-B74A-5247-B64868A081E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56A460-0104-8794-7DD8-568758743A3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5" name="Picture 14" descr="A collage of graphs&#10;&#10;AI-generated content may be incorrect.">
            <a:extLst>
              <a:ext uri="{FF2B5EF4-FFF2-40B4-BE49-F238E27FC236}">
                <a16:creationId xmlns:a16="http://schemas.microsoft.com/office/drawing/2014/main" id="{80782262-7C98-A24C-6D85-4D600B5C93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827"/>
            <a:ext cx="12192000" cy="48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9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26916-0583-FDF0-75BF-39AB72904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6DD67F33-6E74-2C10-AC73-97F736F41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480"/>
            <a:ext cx="12192000" cy="551518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43933-1CCA-9A45-C7F9-3C5C3FD9A85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5) “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Horserace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” (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&gt;40°C &amp;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&lt;0°) -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759BD4-96B8-078E-6B2B-DB83D49485B5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EE6FF392-0D29-BB4D-6A7D-4FFC23C7A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7CD7C2B-C366-1F49-5A70-75675887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70FB1D-69FE-F6B8-6F8C-55E2FEA95AE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481C39-67B5-0126-626A-9B50D8F305D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9D5554-0DCE-90EF-FA6C-9299FA77CE7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F03B59-F1FA-BDA4-6BB8-F2D3E3DF6DC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B0661A-E911-F5DD-3A79-8D6DB16C655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732A84-9B40-22A8-B90E-3137122E73A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640D24-21A7-842C-C979-95FD96CDB92B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C6EB49-7BF6-B23B-E001-238CD439F8B4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A294ED-B13B-D8B7-0163-1C1EB02CBF6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7BBBC4-2203-DE79-6267-E013415ED31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066DBA-CD9F-1287-E68E-41A21392803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8FCCAB-7455-07A1-BDFE-CE19CFE3CF0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6D8F56-2799-DB61-9EDE-D08631A991B2}"/>
              </a:ext>
            </a:extLst>
          </p:cNvPr>
          <p:cNvSpPr txBox="1"/>
          <p:nvPr/>
        </p:nvSpPr>
        <p:spPr>
          <a:xfrm>
            <a:off x="292597" y="1047068"/>
            <a:ext cx="2560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coefficients</a:t>
            </a:r>
            <a:r>
              <a:rPr lang="es-AR" sz="1400" dirty="0"/>
              <a:t>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standardized</a:t>
            </a:r>
            <a:r>
              <a:rPr lang="es-AR" sz="1400" dirty="0"/>
              <a:t> </a:t>
            </a:r>
            <a:r>
              <a:rPr lang="es-AR" sz="1400" dirty="0" err="1"/>
              <a:t>monthly</a:t>
            </a:r>
            <a:r>
              <a:rPr lang="es-AR" sz="1400" dirty="0"/>
              <a:t> temperatura are </a:t>
            </a:r>
            <a:r>
              <a:rPr lang="es-AR" sz="1400" dirty="0" err="1"/>
              <a:t>almost</a:t>
            </a:r>
            <a:r>
              <a:rPr lang="es-AR" sz="1400" dirty="0"/>
              <a:t> EXACTLY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ones</a:t>
            </a:r>
            <a:r>
              <a:rPr lang="es-AR" sz="1400" dirty="0"/>
              <a:t> </a:t>
            </a:r>
            <a:r>
              <a:rPr lang="es-AR" sz="1400" dirty="0" err="1"/>
              <a:t>from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main</a:t>
            </a:r>
            <a:r>
              <a:rPr lang="es-AR" sz="1400" dirty="0"/>
              <a:t> </a:t>
            </a:r>
            <a:r>
              <a:rPr lang="es-AR" sz="1400" dirty="0" err="1"/>
              <a:t>result</a:t>
            </a:r>
            <a:r>
              <a:rPr lang="es-AR" sz="1400" dirty="0"/>
              <a:t>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4569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21F7F-C313-6820-094B-937241688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B9E104-54CF-985A-5F04-41CD421DC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69319"/>
            <a:ext cx="12192000" cy="548512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03EA5-039D-73FE-F83E-0C640D2A9A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5) “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Horserace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” (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&gt;40°C &amp;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Tmix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&lt;0°) -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53D9A8-25FE-6922-9952-A614679E633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1BFFC1E-C741-A10A-A7A2-75EB8DB4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8CD1D7F-D2DF-8BE5-B3AF-A587E5BA6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B16A05-AE88-9037-D75E-21E079BD204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18259F-BADA-517E-7AE3-535175E3FBA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74883A-5D36-359C-41C3-91AC68F3803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EFA3B3-71AE-F7C3-8CC8-F71DE9ADDB8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07A96D-D2F6-401B-4B26-53CC7E95811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7FC42A-0463-DDEE-382A-EB97FFC45022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787790-438D-D9A7-0DD1-430035F9880E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78EB0D-8BCD-ACB5-8677-0E7CBC8C1F0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7A0FEB-EED8-2BB4-052D-72F99D42049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AF18C28-F031-C5BD-543C-2D609800339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2C3502-4D7C-EB04-EFC1-85FDD950A20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4597C3-260F-550B-B334-AC365D3665E9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970589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E7B22-A82D-B8BE-4983-DB583C474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369F2-4605-4493-8A37-B5C73D99347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5) “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Horserace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” (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&gt;35°C &amp;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&lt;0°) -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4F556E-ACBD-3421-B91E-220B0336B3F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4930292-0AE1-70C0-5728-6B4DCC57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B6AF957-F2BB-E973-305C-5B0D0B7BB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6497E2-9B05-88A2-FCFE-214EF15FE4B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84E472-763B-5681-030F-2F5161E6BA2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FE6C6A-20D1-6692-7F83-0F1E20B428A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5B9502-A52D-54F0-142F-B1764DA627AF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C523C8-2A97-43EE-BE1B-36DA409EC90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9AAD6B-0E9F-4FDD-259C-56CADBF7FAD2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1B4E35-54E7-C6FA-7C19-00D82E5E9760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8A976B-AB69-A4FA-B790-3695A5B00CB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BB2781-717D-CF91-DDCA-1623613335E4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EE7B612-47A2-E777-CFE4-CDA774C59E3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B39E55-C14A-C8F7-C13A-3432B19492F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03433D-48CD-6794-794F-55F8F352FBA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B40A08-365F-78C7-586D-A808A8546DF1}"/>
              </a:ext>
            </a:extLst>
          </p:cNvPr>
          <p:cNvSpPr txBox="1"/>
          <p:nvPr/>
        </p:nvSpPr>
        <p:spPr>
          <a:xfrm>
            <a:off x="292597" y="1047068"/>
            <a:ext cx="2560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coefficients</a:t>
            </a:r>
            <a:r>
              <a:rPr lang="es-AR" sz="1400" dirty="0"/>
              <a:t>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standardized</a:t>
            </a:r>
            <a:r>
              <a:rPr lang="es-AR" sz="1400" dirty="0"/>
              <a:t> </a:t>
            </a:r>
            <a:r>
              <a:rPr lang="es-AR" sz="1400" dirty="0" err="1"/>
              <a:t>monthly</a:t>
            </a:r>
            <a:r>
              <a:rPr lang="es-AR" sz="1400" dirty="0"/>
              <a:t> temperatura are </a:t>
            </a:r>
            <a:r>
              <a:rPr lang="es-AR" sz="1400" dirty="0" err="1"/>
              <a:t>almost</a:t>
            </a:r>
            <a:r>
              <a:rPr lang="es-AR" sz="1400" dirty="0"/>
              <a:t> EXACTLY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ones</a:t>
            </a:r>
            <a:r>
              <a:rPr lang="es-AR" sz="1400" dirty="0"/>
              <a:t> </a:t>
            </a:r>
            <a:r>
              <a:rPr lang="es-AR" sz="1400" dirty="0" err="1"/>
              <a:t>from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main</a:t>
            </a:r>
            <a:r>
              <a:rPr lang="es-AR" sz="1400" dirty="0"/>
              <a:t> </a:t>
            </a:r>
            <a:r>
              <a:rPr lang="es-AR" sz="1400" dirty="0" err="1"/>
              <a:t>result</a:t>
            </a:r>
            <a:r>
              <a:rPr lang="es-AR" sz="1400" dirty="0"/>
              <a:t>!</a:t>
            </a:r>
            <a:endParaRPr lang="en-US" sz="1400" dirty="0"/>
          </a:p>
        </p:txBody>
      </p:sp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99CB08E9-1C15-8815-F956-DC509CB6F4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480"/>
            <a:ext cx="12192000" cy="55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90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B767F-BDA7-AEE8-2B04-AFCF92CBF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3E1B7-BF17-320B-44EF-E2B221A7AD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5) “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Horserace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” (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Tmax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&gt;35°C &amp;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Tmin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&lt;0°) -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104F8E-1DCC-4CF0-C2EA-4E439765CFD3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A10C6FEB-CFE5-5FE5-D6B5-F92DC1208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0343C5B-6425-755A-4F7A-3DCA3DE21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624FA7-EF6A-EB38-F247-DE289B2739B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C3B821-3A7C-113D-B449-27FADFCA0546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3C683F-79BE-4A20-5A5A-6249832EB7D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D1F179-A8FF-72F2-D6E7-8548AB278E6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F0A39-A6EA-6CB4-0D9A-52D1AD6344F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003BC8-EC06-BAD1-499A-BD1527997299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CC16BD-5B20-75B2-3B70-C7A4F4C6B113}"/>
              </a:ext>
            </a:extLst>
          </p:cNvPr>
          <p:cNvGrpSpPr/>
          <p:nvPr/>
        </p:nvGrpSpPr>
        <p:grpSpPr>
          <a:xfrm>
            <a:off x="1283" y="-671"/>
            <a:ext cx="12209331" cy="203114"/>
            <a:chOff x="-4813" y="5425"/>
            <a:chExt cx="12209331" cy="2031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30E6B9-CD3B-B526-5805-8424C7716209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8771F5-9213-0910-3501-A50F0CD2CC2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6F9882-EE9B-5893-7330-3AE4BB44D1C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648FFE-AFF5-AB91-9532-A8FDC03C27C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D07C39-FC48-56F1-738A-642577D02BE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227277-667D-4C04-B844-25719A221EF7}"/>
              </a:ext>
            </a:extLst>
          </p:cNvPr>
          <p:cNvSpPr txBox="1"/>
          <p:nvPr/>
        </p:nvSpPr>
        <p:spPr>
          <a:xfrm>
            <a:off x="292597" y="1047068"/>
            <a:ext cx="2560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coefficients</a:t>
            </a:r>
            <a:r>
              <a:rPr lang="es-AR" sz="1400" dirty="0"/>
              <a:t> </a:t>
            </a:r>
            <a:r>
              <a:rPr lang="es-AR" sz="1400" dirty="0" err="1"/>
              <a:t>of</a:t>
            </a:r>
            <a:r>
              <a:rPr lang="es-AR" sz="1400" dirty="0"/>
              <a:t> </a:t>
            </a:r>
            <a:r>
              <a:rPr lang="es-AR" sz="1400" dirty="0" err="1"/>
              <a:t>standardized</a:t>
            </a:r>
            <a:r>
              <a:rPr lang="es-AR" sz="1400" dirty="0"/>
              <a:t> </a:t>
            </a:r>
            <a:r>
              <a:rPr lang="es-AR" sz="1400" dirty="0" err="1"/>
              <a:t>monthly</a:t>
            </a:r>
            <a:r>
              <a:rPr lang="es-AR" sz="1400" dirty="0"/>
              <a:t> temperatura are </a:t>
            </a:r>
            <a:r>
              <a:rPr lang="es-AR" sz="1400" dirty="0" err="1"/>
              <a:t>almost</a:t>
            </a:r>
            <a:r>
              <a:rPr lang="es-AR" sz="1400" dirty="0"/>
              <a:t> EXACTLY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ones</a:t>
            </a:r>
            <a:r>
              <a:rPr lang="es-AR" sz="1400" dirty="0"/>
              <a:t> </a:t>
            </a:r>
            <a:r>
              <a:rPr lang="es-AR" sz="1400" dirty="0" err="1"/>
              <a:t>from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main</a:t>
            </a:r>
            <a:r>
              <a:rPr lang="es-AR" sz="1400" dirty="0"/>
              <a:t> </a:t>
            </a:r>
            <a:r>
              <a:rPr lang="es-AR" sz="1400" dirty="0" err="1"/>
              <a:t>result</a:t>
            </a:r>
            <a:r>
              <a:rPr lang="es-AR" sz="1400" dirty="0"/>
              <a:t>!</a:t>
            </a:r>
            <a:endParaRPr lang="en-US" sz="1400" dirty="0"/>
          </a:p>
        </p:txBody>
      </p:sp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D4A90A49-9CA2-CD57-511E-F98DB1655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319"/>
            <a:ext cx="12192000" cy="54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6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8D0D8-CB57-D319-75C9-9EC5F01A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6F21ED2-6102-517B-F032-3F94A80B5F3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5C7BF4C-79FB-9BC3-28EB-7AF968FD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868F731-E547-5303-B444-BB759F398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FF92C240-3062-72BB-A1AC-E9D7684F8818}"/>
              </a:ext>
            </a:extLst>
          </p:cNvPr>
          <p:cNvSpPr txBox="1"/>
          <p:nvPr/>
        </p:nvSpPr>
        <p:spPr>
          <a:xfrm>
            <a:off x="386679" y="1157277"/>
            <a:ext cx="11596762" cy="489364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>
                <a:latin typeface="Times New Roman"/>
                <a:ea typeface="+mn-lt"/>
                <a:cs typeface="Times New Roman"/>
              </a:rPr>
              <a:t>This is a discussion that we have been going for long, but now in the light of the new results its more relevant than previously was.</a:t>
            </a:r>
            <a:endParaRPr lang="en-US" dirty="0">
              <a:latin typeface="Times New Roman"/>
              <a:cs typeface="Times New Roman"/>
            </a:endParaRPr>
          </a:p>
          <a:p>
            <a:endParaRPr lang="es" sz="2400" dirty="0">
              <a:latin typeface="Times New Roman"/>
              <a:cs typeface="Times New Roman"/>
            </a:endParaRPr>
          </a:p>
          <a:p>
            <a:r>
              <a:rPr lang="es" sz="2400" b="1" dirty="0">
                <a:latin typeface="Times New Roman"/>
                <a:ea typeface="+mn-lt"/>
                <a:cs typeface="Times New Roman"/>
              </a:rPr>
              <a:t>Using the linear dummy model with SPI, we've found consistent results for standardized temperature and monthly temperature anomalies:</a:t>
            </a: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r>
              <a:rPr lang="es" sz="2400" dirty="0">
                <a:latin typeface="Times New Roman"/>
                <a:cs typeface="Times New Roman"/>
              </a:rPr>
              <a:t>Given the fact that we include monthly fixed effects in the regressions, it's likely that both estimates are similar (which in fact they are).</a:t>
            </a:r>
          </a:p>
        </p:txBody>
      </p:sp>
      <p:pic>
        <p:nvPicPr>
          <p:cNvPr id="14" name="Graphic 13" descr="equation">
            <a:extLst>
              <a:ext uri="{FF2B5EF4-FFF2-40B4-BE49-F238E27FC236}">
                <a16:creationId xmlns:a16="http://schemas.microsoft.com/office/drawing/2014/main" id="{30A01687-BE15-5849-EDA2-109DA37D0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985" y="3990587"/>
            <a:ext cx="4166195" cy="1004078"/>
          </a:xfrm>
          <a:prstGeom prst="rect">
            <a:avLst/>
          </a:prstGeom>
        </p:spPr>
      </p:pic>
      <p:pic>
        <p:nvPicPr>
          <p:cNvPr id="15" name="Graphic 14" descr="equation">
            <a:extLst>
              <a:ext uri="{FF2B5EF4-FFF2-40B4-BE49-F238E27FC236}">
                <a16:creationId xmlns:a16="http://schemas.microsoft.com/office/drawing/2014/main" id="{3BFC5A60-F6CB-88A6-B543-C1ADA0940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159" y="3954992"/>
            <a:ext cx="3731684" cy="1085850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B218C2A5-ABA9-35DA-B6BC-5195B54C4FC1}"/>
              </a:ext>
            </a:extLst>
          </p:cNvPr>
          <p:cNvSpPr txBox="1"/>
          <p:nvPr/>
        </p:nvSpPr>
        <p:spPr>
          <a:xfrm>
            <a:off x="1116929" y="3316277"/>
            <a:ext cx="406142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temperature</a:t>
            </a:r>
            <a:endParaRPr lang="en-US" err="1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A0692005-1ED3-DB2D-AA56-28CC641DB03E}"/>
              </a:ext>
            </a:extLst>
          </p:cNvPr>
          <p:cNvSpPr txBox="1"/>
          <p:nvPr/>
        </p:nvSpPr>
        <p:spPr>
          <a:xfrm>
            <a:off x="6599096" y="3316276"/>
            <a:ext cx="451651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dirty="0">
                <a:latin typeface="Times New Roman"/>
                <a:ea typeface="+mn-lt"/>
                <a:cs typeface="Times New Roman"/>
              </a:rPr>
              <a:t>Monthly temperature anomalies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C98098-A0FA-D5C7-B20A-0816E299DE8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34D752-057A-933C-CB13-3BA0CCFE6A4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976C34-9A63-DBC4-6443-EBD7EFA7B12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1A2E9D-1A7E-4AF9-543D-01BEBEB4890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1F8E5B-6C4E-CE85-411F-E61B98BFE6C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E2D4B6-2ADA-BAC0-C660-78FAE2CA024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D191687-CABB-31D1-6304-DC6C46FB6C64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11713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D0F2-5D31-19D2-4ACF-E7B52088D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88A4E-3143-F898-469E-205DC42709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2" y="210488"/>
            <a:ext cx="12220339" cy="6655259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Mechanisms?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002060"/>
              </a:solidFill>
              <a:latin typeface="Libre Baskerville"/>
              <a:cs typeface="Calibri" panose="020F0502020204030204"/>
            </a:endParaRPr>
          </a:p>
          <a:p>
            <a:pPr marL="914400" indent="-914400" algn="ctr">
              <a:buFont typeface="Arial" panose="020B0604020202020204" pitchFamily="34" charset="0"/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Household has Electricity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Household has a Fridge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Household has Piped Water</a:t>
            </a:r>
          </a:p>
          <a:p>
            <a:pPr marL="742950" indent="-742950" algn="ctr"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Household has a Fan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06208E-764B-F341-A583-200A0D3455D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88821C9-EB0E-2316-6363-83D5863B3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8C06D7E-ABE6-440D-FDB3-F0EE92870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D21D08-D337-B18B-B425-08AC91A4534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D96F48-A13A-C4BE-A25F-7091FC1F95C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AB62-D78B-9730-DEE8-FCD1BFD0A11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EC1C33-3DF8-F853-A847-3ECACB45609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D4AE40-B3FB-0D91-5F47-3D9017FF8CFC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4D8FB6-8AFD-43DB-5A2E-221566B2E1A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309887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3EC7-39AD-7961-C88C-F199AF16C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E283E-94BB-4335-D036-F7A7ADAF9D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Electricity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180412-E1FD-0A43-2811-CCAC279A6E2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4D38B46-D71A-64E1-4DFB-9A61B15BE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631C368-79B5-D0EE-F623-1CB8894C7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F76A9-12E1-C0A2-7C0F-687C72B68D7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BDA7AA-BBFC-7728-3975-A880B3DB885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1B4A63-D65B-098C-5FFE-2B0D55B76D5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90B6E7-74C4-6ABF-3B1D-054AEF152B2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FD9817-BC26-C08D-3400-499E797D0F5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463491-BA29-9C2D-3709-5229A24FF91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9" name="Picture 18" descr="A group of graphs with lines and dots&#10;&#10;AI-generated content may be incorrect.">
            <a:extLst>
              <a:ext uri="{FF2B5EF4-FFF2-40B4-BE49-F238E27FC236}">
                <a16:creationId xmlns:a16="http://schemas.microsoft.com/office/drawing/2014/main" id="{B3FA1249-F6C1-478C-58C9-DBEB7C6994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1" name="Picture 20" descr="A diagram of a graph&#10;&#10;AI-generated content may be incorrect.">
            <a:extLst>
              <a:ext uri="{FF2B5EF4-FFF2-40B4-BE49-F238E27FC236}">
                <a16:creationId xmlns:a16="http://schemas.microsoft.com/office/drawing/2014/main" id="{74DEA50D-9096-7107-B09B-F685E4433F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3B79111E-AB40-B83B-5A45-C498CC1B78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AE888-8A72-032F-D897-D8DF33E8067B}"/>
              </a:ext>
            </a:extLst>
          </p:cNvPr>
          <p:cNvSpPr txBox="1"/>
          <p:nvPr/>
        </p:nvSpPr>
        <p:spPr>
          <a:xfrm>
            <a:off x="583476" y="1239705"/>
            <a:ext cx="220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I </a:t>
            </a:r>
            <a:r>
              <a:rPr lang="es-AR" sz="1400" dirty="0" err="1"/>
              <a:t>believe</a:t>
            </a:r>
            <a:r>
              <a:rPr lang="es-AR" sz="1400" dirty="0"/>
              <a:t> </a:t>
            </a:r>
            <a:r>
              <a:rPr lang="es-AR" sz="1400" dirty="0" err="1"/>
              <a:t>we</a:t>
            </a:r>
            <a:r>
              <a:rPr lang="es-AR" sz="1400" dirty="0"/>
              <a:t> </a:t>
            </a:r>
            <a:r>
              <a:rPr lang="es-AR" sz="1400" dirty="0" err="1"/>
              <a:t>might</a:t>
            </a:r>
            <a:r>
              <a:rPr lang="es-AR" sz="1400" dirty="0"/>
              <a:t> </a:t>
            </a:r>
            <a:r>
              <a:rPr lang="es-AR" sz="1400" dirty="0" err="1"/>
              <a:t>have</a:t>
            </a:r>
            <a:r>
              <a:rPr lang="es-AR" sz="1400" dirty="0"/>
              <a:t> a </a:t>
            </a:r>
            <a:r>
              <a:rPr lang="es-AR" sz="1400" dirty="0" err="1"/>
              <a:t>story</a:t>
            </a:r>
            <a:r>
              <a:rPr lang="es-AR" sz="1400" dirty="0"/>
              <a:t> </a:t>
            </a:r>
            <a:r>
              <a:rPr lang="es-AR" sz="1400" dirty="0" err="1"/>
              <a:t>with</a:t>
            </a:r>
            <a:r>
              <a:rPr lang="es-AR" sz="1400" dirty="0"/>
              <a:t> </a:t>
            </a:r>
            <a:r>
              <a:rPr lang="es-AR" sz="1400" dirty="0" err="1"/>
              <a:t>electricity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8882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785D3-0191-FAEE-1AD2-4F853A4B6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09495-9D8C-ECC3-A730-B9917FC540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Electricity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655414-A668-625E-C7AD-207D0032B4A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8F57005C-BF76-741D-09B3-229C2E2E9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0FC3B47-8683-D1E8-2E4B-105FBA35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AAB519-50DE-7283-851A-C344C68A8E5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E8273B-C4B9-2925-8C4B-A0B40AB4125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99960E-401B-BB02-4824-345F7C1FE00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48A9C8-75FA-9FAB-4D2E-FBE82076143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3D7C36-A8D2-83DD-2843-FFEDAC6BB33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418498-2B99-B114-A343-69BF7BD20942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9" name="Picture 18" descr="A group of graphs with lines and dots&#10;&#10;AI-generated content may be incorrect.">
            <a:extLst>
              <a:ext uri="{FF2B5EF4-FFF2-40B4-BE49-F238E27FC236}">
                <a16:creationId xmlns:a16="http://schemas.microsoft.com/office/drawing/2014/main" id="{2CF32F81-3F30-11D9-B51C-87C6A6D85F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1" name="Picture 20" descr="A diagram of a graph&#10;&#10;AI-generated content may be incorrect.">
            <a:extLst>
              <a:ext uri="{FF2B5EF4-FFF2-40B4-BE49-F238E27FC236}">
                <a16:creationId xmlns:a16="http://schemas.microsoft.com/office/drawing/2014/main" id="{BF451D48-C111-39B7-8C43-A0A1BEE367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8ECCA7A5-1484-4D15-EC86-9003B6A74F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5" name="Picture 24" descr="A screenshot of a graph&#10;&#10;AI-generated content may be incorrect.">
            <a:extLst>
              <a:ext uri="{FF2B5EF4-FFF2-40B4-BE49-F238E27FC236}">
                <a16:creationId xmlns:a16="http://schemas.microsoft.com/office/drawing/2014/main" id="{64A76097-FC8E-DAC2-6763-50B4B0A060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63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21941-C63B-C5E2-1DCD-E038083E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65F4-285C-D4DB-1619-182ED5866F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Electricity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F7EE06-3320-407D-25F0-F3BE0F3CE42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F1966FF-6469-D106-8A50-37A98BE95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A3BB309-7269-2B6A-AE07-6CDC561D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52B21E-1615-AC7E-B610-C561FA6643F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9F2C66-E4AA-C565-FE0C-404992F8A50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1874EB-0E21-D8FB-850F-E3F775FD058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178E39-4903-21E6-E7D0-62BCA0372487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444C91-A20A-28D1-ADA3-FF9C6B9F811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566C2F-8B9F-7D7C-C15B-E8F244C4250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9" name="Picture 18" descr="A group of graphs with lines and dots&#10;&#10;AI-generated content may be incorrect.">
            <a:extLst>
              <a:ext uri="{FF2B5EF4-FFF2-40B4-BE49-F238E27FC236}">
                <a16:creationId xmlns:a16="http://schemas.microsoft.com/office/drawing/2014/main" id="{2E9142D0-1A29-52AC-EB06-5E43145A1A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22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3471A-F9D0-7F98-4BEA-8AC4507B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80D9B-E512-1293-2ABE-21CA856179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Electricity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2456AC-3B93-6994-EB20-0C90E14A677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771BB96-C583-3F84-DA9E-10E388E21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F26D9C0-0432-5483-55FE-65186925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AB116D-796B-149D-FCE5-4FC2836432A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2B0D57-0402-BA57-0893-B2B6DB1D6E5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550947-1135-1B11-9E9D-D87E46467C9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350DAD-40F5-33D8-D35F-322F4DF3BBB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094C9E-501B-176C-0BF7-E693D4BC77D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72C6-B4A9-B134-6D9D-EB0AF88BC67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9" name="Picture 18" descr="A group of graphs with lines and dots&#10;&#10;AI-generated content may be incorrect.">
            <a:extLst>
              <a:ext uri="{FF2B5EF4-FFF2-40B4-BE49-F238E27FC236}">
                <a16:creationId xmlns:a16="http://schemas.microsoft.com/office/drawing/2014/main" id="{696CEB93-B34D-A475-E026-B4AB2A12C1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pic>
        <p:nvPicPr>
          <p:cNvPr id="21" name="Picture 20" descr="A diagram of a graph&#10;&#10;AI-generated content may be incorrect.">
            <a:extLst>
              <a:ext uri="{FF2B5EF4-FFF2-40B4-BE49-F238E27FC236}">
                <a16:creationId xmlns:a16="http://schemas.microsoft.com/office/drawing/2014/main" id="{5E55DA32-A85A-E9BC-9D30-7579751EFF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29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9699B-C60E-5AA1-54EE-0C6540F86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FC28-9DD7-C3B0-74F3-C25300F2FD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Fridge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4F42CB-8219-20E0-9792-BC17FE4BC02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D220E1DD-3574-CE5B-466C-F53E2FD19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171529D-22E0-6C30-D95E-EBA08383E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AD5F8F-E6E1-7967-7A11-C4825318318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C41AC9-920D-AFA4-F11D-5E2416A417DA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36B6D3-C83E-76C8-6F60-DD32C5C32D8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F70E36-9B30-C55A-519E-952529914E7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084BE6-127D-0E35-57A7-FDA2A70CC44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87DC02-F00A-4712-EE2D-4AE6B8543CA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69E6640F-663E-81DA-21BB-AAC9A5EA4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B1ECA0-36EE-052F-0E6A-8E459EE87CEC}"/>
              </a:ext>
            </a:extLst>
          </p:cNvPr>
          <p:cNvSpPr txBox="1"/>
          <p:nvPr/>
        </p:nvSpPr>
        <p:spPr>
          <a:xfrm>
            <a:off x="437172" y="1244721"/>
            <a:ext cx="2427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And, </a:t>
            </a:r>
            <a:r>
              <a:rPr lang="es-AR" sz="1400" dirty="0" err="1"/>
              <a:t>maybe</a:t>
            </a:r>
            <a:r>
              <a:rPr lang="es-AR" sz="1400" dirty="0"/>
              <a:t>, a </a:t>
            </a:r>
            <a:r>
              <a:rPr lang="es-AR" sz="1400" dirty="0" err="1"/>
              <a:t>story</a:t>
            </a:r>
            <a:r>
              <a:rPr lang="es-AR" sz="1400" dirty="0"/>
              <a:t> </a:t>
            </a:r>
            <a:r>
              <a:rPr lang="es-AR" sz="1400" dirty="0" err="1"/>
              <a:t>with</a:t>
            </a:r>
            <a:r>
              <a:rPr lang="es-AR" sz="1400" dirty="0"/>
              <a:t> </a:t>
            </a:r>
            <a:r>
              <a:rPr lang="es-AR" sz="1400" dirty="0" err="1"/>
              <a:t>food</a:t>
            </a:r>
            <a:r>
              <a:rPr lang="es-AR" sz="1400" dirty="0"/>
              <a:t>-borne </a:t>
            </a:r>
            <a:r>
              <a:rPr lang="es-AR" sz="1400" dirty="0" err="1"/>
              <a:t>diseases</a:t>
            </a:r>
            <a:r>
              <a:rPr lang="es-AR" sz="1400" dirty="0"/>
              <a:t>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5638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0C12B-0763-FB49-1338-B4A3E4527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9454D-8E8F-6049-49C6-DFD9BDF7752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Fridge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0F4524-558F-ABC0-C01D-91094A1BA48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3AD2006-6236-34EA-3348-F1F6E913C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67CB20D-1A37-E468-46DD-CC435BC5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820BD9-3297-EBF2-A6B1-0A34E71AF3D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A8938C-0EEA-E37D-D16E-C1626460B77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A7C5DA-BF74-5670-F38B-475758DB67A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A426CD-E8FD-5FCA-E341-8F0F7DE30B8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3D529C-724B-F879-3399-5143214556E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74495F-9B7E-10BC-09EA-E5C28F18C35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FDFC7E27-9F85-B6EA-377D-90B3B6629A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77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95DCC-4E5C-E3FC-6632-55820F2D5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6E8D2-EFFF-7DA4-EF62-21E0250F7C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Fridge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4B4B12-E4D6-9620-15DC-0AD49AEAD7A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556727A-3FF7-B4D1-FE32-A226E608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C1315F-4004-AB63-EE5A-B035518B9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797BFD-663B-1220-09AC-99B7FF43DE1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1CE72-0122-B41B-1C70-BFFCD72E1B4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9C37AC-9332-3FB7-5157-FDF43C7CC08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BF244C-1A2C-6A4F-90C0-C6FA43E2976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169F2D-1C9E-FEF0-415A-E88959C7AB1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DE4A7A-349F-0179-5725-2A989F27C36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2ECF2B86-94DA-C412-9EAF-7607FC5E4E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451AA92-B781-C1DB-4860-F990ED07A8AD}"/>
              </a:ext>
            </a:extLst>
          </p:cNvPr>
          <p:cNvSpPr/>
          <p:nvPr/>
        </p:nvSpPr>
        <p:spPr>
          <a:xfrm>
            <a:off x="11044736" y="1320285"/>
            <a:ext cx="182880" cy="64146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C9788-5130-9D92-F5D6-577580AC3BD4}"/>
              </a:ext>
            </a:extLst>
          </p:cNvPr>
          <p:cNvSpPr txBox="1"/>
          <p:nvPr/>
        </p:nvSpPr>
        <p:spPr>
          <a:xfrm>
            <a:off x="10227348" y="2537108"/>
            <a:ext cx="242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This</a:t>
            </a:r>
            <a:r>
              <a:rPr lang="es-AR" sz="1400" dirty="0"/>
              <a:t> </a:t>
            </a:r>
            <a:r>
              <a:rPr lang="es-AR" sz="1400" dirty="0" err="1"/>
              <a:t>one’s</a:t>
            </a:r>
            <a:r>
              <a:rPr lang="es-AR" sz="1400" dirty="0"/>
              <a:t> </a:t>
            </a:r>
            <a:r>
              <a:rPr lang="es-AR" sz="1400" dirty="0" err="1"/>
              <a:t>weird</a:t>
            </a:r>
            <a:r>
              <a:rPr lang="es-AR" sz="1400" dirty="0"/>
              <a:t> </a:t>
            </a:r>
            <a:r>
              <a:rPr lang="es-AR" sz="1400" dirty="0" err="1"/>
              <a:t>tho</a:t>
            </a:r>
            <a:r>
              <a:rPr lang="es-AR" sz="1400" dirty="0"/>
              <a:t>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33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3A33-7249-76BB-2A4F-D5188ABC5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09C58-0C0A-B264-7916-2EB1F4E81F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85" y="20853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Fridge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13D3D3-F580-1533-E7BF-AB6D44DE11D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8D461E2B-3634-6BE6-7C2F-AB5529DF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C0C5EE8-B489-5E41-DA96-0B2555B4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E090A2-917F-81A7-CD69-7C915F1693CA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43DC6C-15EA-2044-21F5-409CAA7A10F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2F8A35-D200-3094-361A-DCC9CA3837D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886A77-4D5B-4425-7898-BA0C026E8C2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75C283-8093-FCCC-2C76-BABD88B43F1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DA1F16-7A61-8643-5D55-A898D562D85D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1E2D43FF-DDD2-040E-DCD3-F283DC9F07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14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A3175-EB54-8375-3D77-B4BACB7C0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2B9ED-5090-6068-E8D7-3995213DFD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Piped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Water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B0BFE2-55B7-6C8E-5DEA-A87F6ADF5CFF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897BD55E-F32A-E6EB-76F0-3B64F1BA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89B1171-5B78-5E07-2B03-15745083C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3E44EE-8A6F-6CC8-5519-E10843BA0F0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75A64F-80B7-3E3F-2D09-35CD2F1FD0B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F156A6-4D1B-6C7B-790F-D69EF2A0CB6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9EBE95-6BB6-CAE7-0814-0F4AFE12E1F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04FA76-CD5F-AC25-1C56-70D63A29F34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7EBAA-9136-3B55-481D-D2F01DC55D7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2A57D41C-C9E2-1F47-B1C7-613ED498ED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8CABA-2B3D-ABF3-EB08-3683AE2913F0}"/>
              </a:ext>
            </a:extLst>
          </p:cNvPr>
          <p:cNvSpPr txBox="1"/>
          <p:nvPr/>
        </p:nvSpPr>
        <p:spPr>
          <a:xfrm>
            <a:off x="437172" y="1244721"/>
            <a:ext cx="2123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I </a:t>
            </a:r>
            <a:r>
              <a:rPr lang="es-AR" sz="1400" dirty="0" err="1"/>
              <a:t>don’t</a:t>
            </a:r>
            <a:r>
              <a:rPr lang="es-AR" sz="1400" dirty="0"/>
              <a:t> </a:t>
            </a:r>
            <a:r>
              <a:rPr lang="es-AR" sz="1400" dirty="0" err="1"/>
              <a:t>think</a:t>
            </a:r>
            <a:r>
              <a:rPr lang="es-AR" sz="1400" dirty="0"/>
              <a:t> </a:t>
            </a:r>
            <a:r>
              <a:rPr lang="es-AR" sz="1400" dirty="0" err="1"/>
              <a:t>there’s</a:t>
            </a:r>
            <a:r>
              <a:rPr lang="es-AR" sz="1400" dirty="0"/>
              <a:t> </a:t>
            </a:r>
            <a:r>
              <a:rPr lang="es-AR" sz="1400" dirty="0" err="1"/>
              <a:t>anything</a:t>
            </a:r>
            <a:r>
              <a:rPr lang="es-AR" sz="1400" dirty="0"/>
              <a:t> </a:t>
            </a:r>
            <a:r>
              <a:rPr lang="es-AR" sz="1400" dirty="0" err="1"/>
              <a:t>here</a:t>
            </a:r>
            <a:r>
              <a:rPr lang="es-AR" sz="1400" dirty="0"/>
              <a:t> </a:t>
            </a:r>
            <a:r>
              <a:rPr lang="es-AR" sz="1400" dirty="0" err="1"/>
              <a:t>but</a:t>
            </a:r>
            <a:r>
              <a:rPr lang="es-AR" sz="1400" dirty="0"/>
              <a:t> </a:t>
            </a:r>
            <a:r>
              <a:rPr lang="es-AR" sz="1400" dirty="0" err="1"/>
              <a:t>wanted</a:t>
            </a:r>
            <a:r>
              <a:rPr lang="es-AR" sz="1400" dirty="0"/>
              <a:t> </a:t>
            </a:r>
            <a:r>
              <a:rPr lang="es-AR" sz="1400" dirty="0" err="1"/>
              <a:t>you</a:t>
            </a:r>
            <a:r>
              <a:rPr lang="es-AR" sz="1400" dirty="0"/>
              <a:t> </a:t>
            </a:r>
            <a:r>
              <a:rPr lang="es-AR" sz="1400" dirty="0" err="1"/>
              <a:t>to</a:t>
            </a:r>
            <a:r>
              <a:rPr lang="es-AR" sz="1400" dirty="0"/>
              <a:t> </a:t>
            </a:r>
            <a:r>
              <a:rPr lang="es-AR" sz="1400" dirty="0" err="1"/>
              <a:t>check</a:t>
            </a:r>
            <a:r>
              <a:rPr lang="es-AR" sz="1400" dirty="0"/>
              <a:t> </a:t>
            </a:r>
            <a:r>
              <a:rPr lang="es-AR" sz="1400" dirty="0" err="1"/>
              <a:t>it</a:t>
            </a:r>
            <a:r>
              <a:rPr lang="es-AR" sz="1400" dirty="0"/>
              <a:t> </a:t>
            </a:r>
            <a:r>
              <a:rPr lang="es-AR" sz="1400" dirty="0" err="1"/>
              <a:t>out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2166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85E28-C8D2-F24F-C690-35EA5247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A0FDBB-21C1-4FE0-DF0C-06FE090D569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4AE63DD-0610-0102-C4A6-387830AFD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0F33A12-956F-BCF6-5A3E-2F2E1157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874303-CB70-3686-843A-854A4F99173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C02110-92C6-900D-2D63-4A6B3AE9A09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8D6B27-DD84-015F-87A1-28D4A4CAF7C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62AA02-4D53-9CC8-39C0-31E24FBA728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18EE2E-9DAE-E196-B6CD-6334515AB51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B44A77-689F-455A-46CF-2722D23A70F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269BAE2B-A53C-080F-2295-AFA0B88CF610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17" name="Picture 1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95ACD15-1E64-ADB5-612D-212C8DCD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367" y="1018117"/>
            <a:ext cx="6853767" cy="51181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D92FCE-03A9-DBFE-6A1D-CC888BA771BF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39662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9B905-0BF8-B73A-4AE1-F76480AD7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D7267-5708-4DFE-526A-F2F4A42FA1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Piped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Water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BC2944-BB30-4C79-2AEA-5E13FBCC6043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64FEF1F-EB9A-1413-E70F-D03A962A2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57405DA-914B-20B9-93EC-7DAC6D43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1416CA-DBBD-2176-C453-54718C50892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2C9319-11EF-BD84-D552-7EFCEB03B49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3BADA7-BFEE-3D9A-9F52-3C604E85EB0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74B0A8-A61B-2572-5E30-9A214E763EA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738CC0-35FA-48E8-EC35-B61BBDA3667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C45635-8E82-D234-5435-2E57294AF07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B9967A2A-BF82-AC6B-B45A-5A730930B5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0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A0F1-BC44-1EDB-8D58-B5058B104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C2AAC-113A-8EB5-E209-E0BE0A9C47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Piped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Water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4DEC28-DEA3-00B2-8AD3-EFC48FEC9DF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C0F47E7-7476-ADB3-5C74-B1CACAA8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6373127-08CE-FAE7-844E-7D9FC65B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8B3A04-1B0D-554A-3123-FB303F013CF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3F0005-4069-A601-E7CD-E5FA06D8E22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6C2D8E-CF9E-9556-0BE8-7F9536782EB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4B2F8B-AD4A-A5DF-2811-22ECF03E5C4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84DA1C-BBD7-4A7D-75B9-9CCA9368DFD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05363C-FDD3-18FE-C5A1-AC9689E4B04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C2BF6FDD-525F-5EF5-18EF-9AE3A5524B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4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B8EA-9AB4-F4C3-A129-37A0AD656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E42A8-F657-3A28-5283-247FF63037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Piped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Water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358AD9-B0EC-AF61-6995-6465B18F577E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05DD849-79A1-2319-CC21-F0AACDD5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58189FA-9E09-2916-9B99-3A7668810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E7077F-3244-FD1D-454B-57D82DB21B0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32FD2F-D8DE-637A-5929-4DFD079F913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773154-1255-AC51-59DE-D7C5C6A30EE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401280-CE70-0DAD-53B1-08BA4CB5A19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F36C00-7D0E-364A-0750-AF8D456B9C3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B4C2F7-D23B-CA06-F6AE-EA391EA1EB0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2D0985A7-9585-865B-0322-070A7CA35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04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D825-F1C7-D8E8-B42A-D7A8E16C2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E99B6-6D50-2BB5-DAA5-E6899944D4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Fan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072D31-6EAE-466E-F3B1-6599A41EE12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82CF039-0635-31A2-0FAA-C3B7E073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10E5E15-2DF2-F40E-2579-561ADDD4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F9D405-EBEB-7DDB-4471-18E39C582BA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55638F-EF00-94AA-1C8A-34A5ABBFB65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BFD1AF-F552-B93C-92E3-0E5CF5B0AB7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F6E5E4-BA40-B407-2FA6-BC2B0F516FF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337501-7AA6-5052-1F2D-768C2950980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E12506-9C62-6C19-C006-CBE04AF4497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diagram of numbers and lines&#10;&#10;AI-generated content may be incorrect.">
            <a:extLst>
              <a:ext uri="{FF2B5EF4-FFF2-40B4-BE49-F238E27FC236}">
                <a16:creationId xmlns:a16="http://schemas.microsoft.com/office/drawing/2014/main" id="{72C8B103-0A67-DF99-93E9-2C5DAB8770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73213C-8D25-7C97-0287-D71D88A5DB02}"/>
              </a:ext>
            </a:extLst>
          </p:cNvPr>
          <p:cNvSpPr txBox="1"/>
          <p:nvPr/>
        </p:nvSpPr>
        <p:spPr>
          <a:xfrm>
            <a:off x="437172" y="1244721"/>
            <a:ext cx="2123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err="1"/>
              <a:t>Same</a:t>
            </a:r>
            <a:r>
              <a:rPr lang="es-AR" sz="1400" dirty="0"/>
              <a:t> </a:t>
            </a:r>
            <a:r>
              <a:rPr lang="es-AR" sz="1400" dirty="0" err="1"/>
              <a:t>here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9275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6DD2F-6E52-D88F-1950-9B3068D5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31E7-29D5-3126-4FFC-6A70A81D7E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Fan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63CADC-33C6-E839-4D9A-44320F4DB51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6FA1ED5-50CA-BA8F-0C17-C2CE8BDA1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00F9361-1F88-BC79-CB62-46EA3B8DC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00ED92-BD8A-B12C-3EDE-7A7444F40F5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47A3E7-15DB-68C7-960C-AD30D06A8E86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07CF8B-8EC6-F59B-8CE0-5D37262E453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9FA265-C9D0-9B23-8716-6A70818297B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BAEA66-6B57-D494-ACE1-03E86F0140D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4F9797-7F98-9AA2-CC98-648C174F2AD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F71E2F29-1F48-4F69-51F3-52B02FEAAF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15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1CC39-8076-3D6A-CA75-B155A96B4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2FD1A-74AD-F102-340E-E697F727DB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Fan Access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9DD093-3C7E-DB4B-2A36-2B2F796E749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D74223B-F425-F641-11EB-FFCD8379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6FD31BD-9D9F-321E-981B-A91129E77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C15039-C72A-B2E8-C42B-ABB7ABD48D0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50246F-E480-A1A9-B46D-94EC7D4D139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692E56-8E21-B1F3-FCE9-124ACDD2537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DB320A-CDFC-94EE-4AB5-07A62FD6E5B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E988F9-E96D-0CDF-0247-C21C151E13F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5D57F3-4317-5F66-4CB5-F64E77BE8C9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oup of lines with numbers&#10;&#10;AI-generated content may be incorrect.">
            <a:extLst>
              <a:ext uri="{FF2B5EF4-FFF2-40B4-BE49-F238E27FC236}">
                <a16:creationId xmlns:a16="http://schemas.microsoft.com/office/drawing/2014/main" id="{65DA4146-5752-1579-D4F0-F427FBC5D3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91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8547A-66C9-2D97-4E19-C2B4F2E22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29ACD-AE6C-6F91-7AC4-7A1E7090EC4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Fan Access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201438-FEF4-BBD6-E7B6-B09EF943A74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B8EC1BF-CC58-2C2C-C8AF-4415E13B4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915FF7-604F-6E3B-B6A0-F2B7F8FC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65D8F8-E532-462E-9637-8C807EBEF1D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BE2597-5EEA-37BB-032B-3F8F4B07C6D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5A843E-B273-7A65-C185-70C720ADEE0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86126B-7DD1-7BCC-8A02-225B79D38A3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7D762C-FC3D-777F-99ED-3FF13D55DFB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D55DE6-EA98-3FFB-531E-B9E1658E900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oup of graphs with lines and numbers&#10;&#10;AI-generated content may be incorrect.">
            <a:extLst>
              <a:ext uri="{FF2B5EF4-FFF2-40B4-BE49-F238E27FC236}">
                <a16:creationId xmlns:a16="http://schemas.microsoft.com/office/drawing/2014/main" id="{17E839A1-3613-DC9A-1833-BECE676C10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700"/>
            <a:ext cx="12192000" cy="46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15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92C99-7941-BB2F-D9FF-D4CCEA22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F3AB6-52E6-DB55-1051-20819DA079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5)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Mother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Education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D9537F-0EB5-0B10-F742-A4CBBB9803D3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9FC78FC-3690-5D5A-843F-EDED3A17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C556D6F-5384-8197-F78C-2CE4AC41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0C0160-25D7-FB1F-9D4C-FB3A1FB7381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51D152-9622-932C-FC3D-8B0CC5CC257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32D7A8-12DD-13E0-1426-3ABECB6CD2A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F825E6-E42F-EF0F-5936-0E127C69313F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F1E647-9E0C-9941-C010-E11772A11E9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2584A7-19BA-30B4-1C1F-13D1CC2A05C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C351D243-99A8-3446-5CB8-4750370C5B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700"/>
            <a:ext cx="12192000" cy="46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95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A2E66-C142-E074-CE86-1AD66A8F4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43497-FD55-B3FC-12E7-D6CBBC84A6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5)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Mother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Education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8CA774-43CD-F982-9E6B-3BA13AEDEDD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E015322-B747-FD29-13B1-C2B9862B9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131FF0-EB66-6140-D551-05756C40F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5AAC7F-022E-467A-D32A-49E6A35ADC2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077EBE-D6B6-AA26-1E4E-DD64C01D9016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9B14FD-5E17-E147-83B2-B45F1E969164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AE10DE-3CB9-403E-BFBB-AD91E757F7F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94BD01-BC96-3F56-CA99-A8FA4CBB0A7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77A345-21E4-BD86-C6F3-ED8456E1256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4700BB1D-F9C9-EF62-F5EC-43D5253C68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062"/>
            <a:ext cx="12192000" cy="47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2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B5D12-9304-919D-BAB4-FCF9A67C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6BB97-2132-4AF9-AC24-BA2EDA9E8EF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5)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Mother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Education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167BB1-140A-9176-7332-96FEDD2039B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A0798AA1-3ABB-8A30-864D-132C5908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67E49D1-BA39-A121-9AA2-9C66A7A14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20C83-C40C-FA1E-7ED1-75CD715AAEA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A158C4-AD8D-FFDD-8C6D-9246C239D57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4AE2B-E3E9-3AA4-67D0-1B02AB06B8B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6196A7-D7BB-2F96-6393-F081EA46D2A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6103C0-EB03-5F06-A727-E91ABCE89D5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5E1B4A-12B8-DD26-EE98-1B9E08DB5D6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B7CFABE5-69E4-F6BC-3E33-8731478D80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062"/>
            <a:ext cx="12192000" cy="47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2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55A7-1102-243C-FF8A-0255A811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90E00B-F069-3809-0173-FFC16DF7C7BE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8EB6626-C3BB-F827-1D6A-07C84D4BF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2A2ADEC-E3CF-C03A-20BF-DFE155233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EC27A-854D-686B-D485-20B7420970A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6D5589-3699-B6BA-25AE-6AE59A01C9E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8C6BDB-DBB0-678E-D6A2-C6BEBA294A3F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EF1743-C038-1B98-B51F-34EDF858D55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7B6D7-08A7-6872-3D55-E4FAF34C2B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4463AC-F58F-0925-07D4-4B1814BC036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7DE8D926-7661-6EDD-C3AE-C13B5287261F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14" name="Picture 13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4B15BD6A-E291-71C5-A94F-7F1FE9382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1010179"/>
            <a:ext cx="6972300" cy="513397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0BF8AF5-1E50-AECB-4E35-0F23246B6AA0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21078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5D2DC-4FEA-56D7-5542-0C957C04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7D8C6-CFF8-E29E-E869-BF2F1A1D09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5)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Mother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Education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C0F0FA-6350-E9C3-4270-E57A42C7147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7012A99D-B9B4-CBEF-DDAD-08B44F67F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5FCCC22-A234-6DFD-85F1-4919775FA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C6C6B4-0E21-B917-56A8-5A76E5C03F5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45118-A861-5874-EF61-6A8C43E24736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08B626-C472-9FC9-826C-4F2DBE9C2BB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B4F626-ED2E-1C8B-1430-24234E3F8C3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00531F-D737-6EB0-48A6-B4E8CDF3D51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299E02-A0FD-3254-6673-DA4FCC71719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24649138-8CDC-CC46-BBB1-7CB264E627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062"/>
            <a:ext cx="12192000" cy="47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06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8B61F-EF1C-779D-14E9-5B5A2EEE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4159-7EE7-B234-E9CD-12C2C18752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2" y="210488"/>
            <a:ext cx="12220339" cy="6655259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Heterogeneities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002060"/>
              </a:solidFill>
              <a:latin typeface="Libre Baskerville"/>
              <a:cs typeface="Calibri" panose="020F0502020204030204"/>
            </a:endParaRPr>
          </a:p>
          <a:p>
            <a:pPr marL="914400" indent="-914400" algn="ctr">
              <a:buFont typeface="Arial" panose="020B0604020202020204" pitchFamily="34" charset="0"/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Climate bands</a:t>
            </a:r>
          </a:p>
          <a:p>
            <a:pPr marL="914400" indent="-914400" algn="ctr">
              <a:buFont typeface="Arial" panose="020B0604020202020204" pitchFamily="34" charset="0"/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“Horserace” by climate bands</a:t>
            </a:r>
          </a:p>
          <a:p>
            <a:pPr marL="914400" indent="-914400" algn="ctr">
              <a:buFont typeface="Arial" panose="020B0604020202020204" pitchFamily="34" charset="0"/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Wealth tertiles</a:t>
            </a:r>
          </a:p>
          <a:p>
            <a:pPr marL="914400" indent="-914400" algn="ctr">
              <a:buFont typeface="Arial" panose="020B0604020202020204" pitchFamily="34" charset="0"/>
              <a:buAutoNum type="arabicParenR"/>
            </a:pPr>
            <a:r>
              <a:rPr lang="en-US" b="1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DHS quintiles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2640B9-C5B9-EFDD-4D52-AAAFB5F320E3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DEA7302-C8D2-EE67-044B-1C3B240E5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4049992-37FA-AD92-FE53-E299A2C3D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E12FE7-3E01-A02E-17A0-52553CDE19F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DA1235-25F1-8B5E-E1C9-85B9C964FAD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C18CB4-7A38-C569-7B0D-7F0575661BF4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D7D6CF-DBDA-EEE6-B289-639BDB190EF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8217F0-87F5-6EE4-EBF8-C0FA2A1DC88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78E471-284A-F667-FDE3-6FCE4FFA1EB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196143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8ADF9-6D0B-2914-3C39-071EB12F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BE3A4-0085-882C-CCAE-83A11E6430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Climate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Bands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DA6C1A-AA8B-CBD8-5E59-0BE3EE2BC57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83CFDBA-F589-EE31-457D-DBE9E1F20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4517400-5E1F-F994-964B-A46FBD6FD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2EB013-B5BE-EFCC-03A5-FD02E0FC7CD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3A0307-C2F4-57A5-F348-E24D797370A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628EBA-E2B0-ECB9-CB85-2FB634F4186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89CA81-5436-42D5-943A-D8D08E2D1FA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051E54-7DD5-9AC9-0D9E-B5ABD2A82C1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B52FAF-EA8A-0EBE-766A-42DB8A4B28C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D6A87E1-3B05-C6BC-D66F-9968BB892E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034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837E9-D2C3-3B58-4889-6C6C3200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6BE7A-CDDB-905B-7A70-98D36C4A452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Climate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Bands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E4E1CD-8998-5A83-D523-E3C1ADEDD28F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6B12C7B-01D0-8FBE-2FC4-ED4272A68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6114A2B-0D57-2FFF-62C0-CDCB39B8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3D63D-CACC-3550-B550-C9A9D1CA78D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AF4B8A-5D72-5832-C159-D91E5232D48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13B208-081A-3406-6028-D76CA396909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F41C0D-AAE5-9A4B-E555-F4A8D399531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31A231-6A40-92FF-05FA-87DC1A91832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5C6DEB-619B-787E-F616-46B8AA9BC47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C927CE58-50AD-D461-E99F-A6E530BB2C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700"/>
            <a:ext cx="12192000" cy="46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0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BAC70-E8B2-B349-FE12-6358203EC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60674-8BA4-43D1-12DC-6D85C27FC3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Climate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Bands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6FA214-A72A-1930-9B07-6BA44A1566C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A0E18DCD-B94F-C14E-6218-99F4C2D60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4122B40-96D5-E202-4E64-936A746CD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128AF1-55B6-7875-33D4-4DA64C1F361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6AD667-3FD6-ED8D-7158-86CD9FE723EA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140CB0-F199-C2CE-C379-067E14AA25E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DDBFCA-6732-48C2-BA64-EACF2979155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241F60-B756-54F7-6029-D7E7500287E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AACA0A-DBA6-C23B-3D79-88873826E4A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CE2C83B-143F-7114-255C-B732012BCE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52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D801A-698A-2DD2-746B-BC10FD766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854EE-8426-680A-4F6A-E013560AA3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1)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Climate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Bands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CFD90D-53AB-FF16-389D-3C1AB2DBF8C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AC60392-BEF5-A8E5-4860-794449CB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11D009E-4884-0862-2DA3-6E8509DFF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0D850F-ABDB-3F2B-6A5A-62CE0379C9E6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977F40-ACA1-A451-D187-B0AEEC07A53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8FBC5-265D-D154-2CF0-F8BF1325F98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EF5B43-D148-7BEA-0668-0441DF4C1BC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807BDD-71CC-E9AB-A706-F35C6CFFBEA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4387AB-549C-7F06-A9FC-36CDFB34035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71924228-4005-46C9-8562-7B19877FFA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700"/>
            <a:ext cx="12192000" cy="46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7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7B72C-CE04-B7C5-B234-D599CA219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E1FF-5D84-C6D4-A972-E80F7D5720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Climate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Bands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Horserace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C13530-B2CF-DFFF-62A6-E42A6B0F404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DD638C2-478E-DA55-18F9-D9CCBDA2B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41F09DD-2C6D-2AF0-23E5-C6715502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F7E425-7C6E-3EA7-DB0F-36DEAF06E83A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2DB8DA-7C43-F687-1392-7F4E6FA2FDE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AF9BE-0DA1-663D-657E-87B6BDDDF2C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07C1E2-B91B-2BD0-DEFB-DBFACCA85F3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EF0DD8-8FA3-95E0-DED8-DE96F6D1C88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AB1796-EB47-C95B-C73C-28D1C52C3E7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1FA9A283-6E09-9CE9-8E23-619BAA0283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319"/>
            <a:ext cx="12192000" cy="54851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772E62-31CE-D814-36C0-128E28FC6691}"/>
              </a:ext>
            </a:extLst>
          </p:cNvPr>
          <p:cNvSpPr txBox="1"/>
          <p:nvPr/>
        </p:nvSpPr>
        <p:spPr>
          <a:xfrm>
            <a:off x="877824" y="1633728"/>
            <a:ext cx="123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Tropical</a:t>
            </a:r>
          </a:p>
        </p:txBody>
      </p:sp>
    </p:spTree>
    <p:extLst>
      <p:ext uri="{BB962C8B-B14F-4D97-AF65-F5344CB8AC3E}">
        <p14:creationId xmlns:p14="http://schemas.microsoft.com/office/powerpoint/2010/main" val="3308462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B4D0A-AFBF-DF3E-F697-A225F48E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809C6-93B8-06C3-F3E9-FD8B633B345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Climate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Bands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Horserace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90535C-A52D-4D93-3985-134014069B8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D2564EF2-D427-F4D6-A7F0-4164CB13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0693C0-9E68-0C37-03D1-D1E9A157A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8342C8-EAD7-C647-690B-54D8FF07BE1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A274A1-2AB2-EF2E-86CE-3B9D4038483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D7C0CC-AEF4-0831-CA08-71AD4967DF2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54226B-36B8-3186-349F-F4C1DA464A5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BED971-61A5-243C-825E-69155C2E778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A1879A-DCBD-6EB3-1295-79E511E31F8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oup of graphs on a white background&#10;&#10;AI-generated content may be incorrect.">
            <a:extLst>
              <a:ext uri="{FF2B5EF4-FFF2-40B4-BE49-F238E27FC236}">
                <a16:creationId xmlns:a16="http://schemas.microsoft.com/office/drawing/2014/main" id="{5B3CAE14-6BC3-2D83-1E7E-F27623A0C2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319"/>
            <a:ext cx="12192000" cy="54851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F84080-17FE-7B03-625E-1CC2033E4138}"/>
              </a:ext>
            </a:extLst>
          </p:cNvPr>
          <p:cNvSpPr txBox="1"/>
          <p:nvPr/>
        </p:nvSpPr>
        <p:spPr>
          <a:xfrm>
            <a:off x="877824" y="1633728"/>
            <a:ext cx="123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Temperate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184317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EE645-7211-119E-6F8D-9A047DEE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D4C62-6015-061B-B503-6168790819F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2)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Climate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Bands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Horserace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–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5719C-0EDF-BAE1-17B6-400A83F0C315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BDBEFA2-16F5-46B1-54F5-58BE3FCA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2FAC82F-A1ED-EF8F-395E-895DE22DE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F6AC7B-F3F5-3B85-DF0F-8F3159A5DE7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73CD10-AB55-6485-5EE4-4B455D7559F9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74D8FC-A8DA-EC52-3C8A-16B34A83FFF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A54E49-36AA-7779-C14C-9C34769FD9E7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59046D-D1AC-F923-1B11-E5AE3A82C19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DCBDC1-14DE-2C11-910C-87D3B3CC1FE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1D23043-8A2A-BE5E-4DA3-61D8D3AEAF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319"/>
            <a:ext cx="12192000" cy="54851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0B47F1-000E-48BF-0048-437B0E2B438F}"/>
              </a:ext>
            </a:extLst>
          </p:cNvPr>
          <p:cNvSpPr txBox="1"/>
          <p:nvPr/>
        </p:nvSpPr>
        <p:spPr>
          <a:xfrm>
            <a:off x="877824" y="1633728"/>
            <a:ext cx="123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Arid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71197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A4174-8B7B-BC5F-3152-9DF88A43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51BF9-1050-94A3-516F-352B1D9773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RWI Tertiles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FFF063-D4A7-EE15-0435-3AA58F28CDA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3E4E7CE-FE1B-E98C-076E-6B195DAC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1E86429-6B45-0AE7-2F55-F6E702EE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CAA4FC-668F-FCBB-A06B-2E144A26EAB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EE4097-44E0-3A5B-BC1C-83DF4650C77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9DFB84-CF2E-DE6C-0396-5008AB384394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C2E825-AE18-A55C-074F-CC2EC9D60AC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9058A3-A40E-7B28-C35A-0C7F24518DD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9FFD13-C14A-7A61-757A-A592FD38A87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4C53A1BD-27B2-9D69-2F48-3552AE416D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A0AB37-A847-52DE-4FD9-8B17AD0AE89D}"/>
              </a:ext>
            </a:extLst>
          </p:cNvPr>
          <p:cNvSpPr txBox="1"/>
          <p:nvPr/>
        </p:nvSpPr>
        <p:spPr>
          <a:xfrm>
            <a:off x="583476" y="1239705"/>
            <a:ext cx="2208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Just </a:t>
            </a:r>
            <a:r>
              <a:rPr lang="es-AR" sz="1400" dirty="0" err="1"/>
              <a:t>to</a:t>
            </a:r>
            <a:r>
              <a:rPr lang="es-AR" sz="1400" dirty="0"/>
              <a:t> </a:t>
            </a:r>
            <a:r>
              <a:rPr lang="es-AR" sz="1400" dirty="0" err="1"/>
              <a:t>remember</a:t>
            </a:r>
            <a:r>
              <a:rPr lang="es-AR" sz="1400" dirty="0"/>
              <a:t>, RWI </a:t>
            </a:r>
            <a:r>
              <a:rPr lang="es-AR" sz="1400" dirty="0" err="1"/>
              <a:t>is</a:t>
            </a:r>
            <a:r>
              <a:rPr lang="es-AR" sz="1400" dirty="0"/>
              <a:t> </a:t>
            </a:r>
            <a:r>
              <a:rPr lang="es-AR" sz="1400" dirty="0" err="1"/>
              <a:t>also</a:t>
            </a:r>
            <a:r>
              <a:rPr lang="es-AR" sz="1400" dirty="0"/>
              <a:t> a control… </a:t>
            </a:r>
            <a:r>
              <a:rPr lang="es-AR" sz="1400" dirty="0" err="1"/>
              <a:t>Maybe</a:t>
            </a:r>
            <a:r>
              <a:rPr lang="es-AR" sz="1400" dirty="0"/>
              <a:t> </a:t>
            </a:r>
            <a:r>
              <a:rPr lang="es-AR" sz="1400" dirty="0" err="1"/>
              <a:t>this</a:t>
            </a:r>
            <a:r>
              <a:rPr lang="es-AR" sz="1400" dirty="0"/>
              <a:t> </a:t>
            </a:r>
            <a:r>
              <a:rPr lang="es-AR" sz="1400" dirty="0" err="1"/>
              <a:t>could</a:t>
            </a:r>
            <a:r>
              <a:rPr lang="es-AR" sz="1400" dirty="0"/>
              <a:t> be </a:t>
            </a:r>
            <a:r>
              <a:rPr lang="es-AR" sz="1400" dirty="0" err="1"/>
              <a:t>an</a:t>
            </a:r>
            <a:r>
              <a:rPr lang="es-AR" sz="1400" dirty="0"/>
              <a:t> </a:t>
            </a:r>
            <a:r>
              <a:rPr lang="es-AR" sz="1400" dirty="0" err="1"/>
              <a:t>issue</a:t>
            </a:r>
            <a:r>
              <a:rPr lang="es-AR" sz="1400" dirty="0"/>
              <a:t>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256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3699D-6D17-01B5-C77D-B038CEEB4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0C73C74-3F0A-C997-B87F-3C4573A7AE2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589D312-CFAF-585B-6226-C233B82E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BAFB22-F61F-29B9-EF04-E15CFF448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99276-8DF0-2C1D-BDD3-54B3081364D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53204-FC4E-2EF1-5F32-0E5F39432CA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B68D35-4FD0-2680-B916-85D3F4B4A5B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BDF9FB-488D-741D-E523-CE4EB4E145C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65069B-6D8F-8C10-ADAB-5390361F72C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A1E748-F6CC-415B-D1D3-2206C4837BE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6639130E-495E-3F52-C7B6-B49F386D530C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>
                <a:latin typeface="Times New Roman"/>
                <a:ea typeface="+mn-lt"/>
                <a:cs typeface="Times New Roman"/>
              </a:rPr>
              <a:t>This is a discussion that we have been going for long, but now in the light of the new results its more relevant than previously was.</a:t>
            </a:r>
            <a:endParaRPr lang="en-US" dirty="0">
              <a:latin typeface="Times New Roman"/>
              <a:cs typeface="Times New Roman"/>
            </a:endParaRPr>
          </a:p>
          <a:p>
            <a:endParaRPr lang="es" sz="2400" dirty="0">
              <a:latin typeface="Times New Roman"/>
              <a:cs typeface="Times New Roman"/>
            </a:endParaRPr>
          </a:p>
          <a:p>
            <a:r>
              <a:rPr lang="es" sz="2400" b="1" dirty="0">
                <a:latin typeface="Times New Roman"/>
                <a:ea typeface="+mn-lt"/>
                <a:cs typeface="Times New Roman"/>
              </a:rPr>
              <a:t>Using the linear dummy model with SPI, we've found consistent results for standardized temperature and monthly temperature anomalies...</a:t>
            </a:r>
            <a:endParaRPr lang="es" b="1" dirty="0"/>
          </a:p>
        </p:txBody>
      </p:sp>
      <p:pic>
        <p:nvPicPr>
          <p:cNvPr id="2" name="Picture 1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F6FD52A-3D22-948D-5C01-CF2B3A0D6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00" y="1018117"/>
            <a:ext cx="7118350" cy="524510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52274B-9A91-F532-07FE-447613748D57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292104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4878F-2B50-B080-0338-E985D8392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BDC41-575A-7AC8-2E36-88C3FDE6BE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RWI Tertiles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975550-97C4-9FA2-33D5-43AA7F3CA93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D11488B-33B3-EB77-0D06-01CAFB9C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5BD0393-18C9-4F06-E026-15D0EDD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BB1717-C5C3-96EE-F515-CA5F8ABDDBCA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761D3F-A44B-5FC6-66AE-D4221566D9A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24F2F5-2570-188B-BE57-CF7F9C702B8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FB8F86-D09F-74B1-CA6D-78FEAF70045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000D49-DED7-EC2E-08A6-DFDBFB38834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288CA6-95C4-4777-923F-6AEE0B994E8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group of lines with text&#10;&#10;AI-generated content may be incorrect.">
            <a:extLst>
              <a:ext uri="{FF2B5EF4-FFF2-40B4-BE49-F238E27FC236}">
                <a16:creationId xmlns:a16="http://schemas.microsoft.com/office/drawing/2014/main" id="{B4D953F9-6311-8D8B-A3C3-AA20DB28F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37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734AB-A829-C09F-B71F-837B34761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A8325-7218-9F7D-9811-48BE52AB946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RWI Tertiles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823919-9594-C087-E161-AFD537C813EF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F711CF1-9B2C-4ABF-DEE9-7E62080F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9B869CF-8EF8-7C41-695D-AB17C7CD6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D2047C-48A6-6D8F-943E-40A95F41189A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B54EAD-08A1-4AC2-E965-DD8C3972796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B5AF0-17BA-799D-EB49-B23CD3772EF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896696-8FE2-828A-41D6-D7BDDD94042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9782DE-3202-1776-A806-1FDAD5B577D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3FCD7E-C8AC-7616-1E18-01B3A4E7912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122E5B54-B386-4E06-FAB6-E4C061D9F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94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25F27-1E5E-E557-F567-6BBAED25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A4F59-D140-EFAD-77E5-E27C4FFB86D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3) RWI Tertiles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042712-3871-F9DD-7F4B-CF29968A142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AEE9699B-EBF0-B76E-2DFB-A4E034A82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27A620F-88FB-D6A1-2532-1AC18BAAC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DB251F-0EDE-F338-39EF-686FA8ADEB3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A2FE76-16AC-A095-8EEE-100942CF5C4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FDD7D8-86B9-F576-886A-0E4E91E15B8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4F4697-665D-1088-CD2F-D468709FC4C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0D5018-E0EA-6A04-8996-8B949371DCC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3307E0-D5E7-68E3-DF63-3BF37800775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4" name="Picture 13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457654F7-2DD3-3FD0-4323-4700BD0DC0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57"/>
            <a:ext cx="12192000" cy="47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517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64BB6-0A8F-F734-25E9-C1A0B0CB3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44D9C-6C3A-0E03-34CE-EE258585EE4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DHS Quintiles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9DD6EF-E3A0-54D5-9047-031017E893F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6978773-0D07-E883-0B60-03306C49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2AA5F24-2E36-19B8-DC8C-96A00502A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B085AF-D5B6-9482-0D62-54105FEFBF0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F7599E-C938-C645-A547-32A39888F6D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E29640-FB27-48B9-5382-775EEECB2F0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A7291-2797-2CCE-54DA-B3E4E43F574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FD6A62-195B-4D95-01C7-6015947B6FD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0FC81B-BBB1-C066-28B1-1D84C25B780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oup of lines and dots&#10;&#10;AI-generated content may be incorrect.">
            <a:extLst>
              <a:ext uri="{FF2B5EF4-FFF2-40B4-BE49-F238E27FC236}">
                <a16:creationId xmlns:a16="http://schemas.microsoft.com/office/drawing/2014/main" id="{B2D3C3AA-9D92-8854-A746-94081C5E4E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062"/>
            <a:ext cx="12192000" cy="47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855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D967-FF8E-C8CC-B069-3DFCA99A1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5F1B6-4636-7BE1-D006-CE287CDCA0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DHS Quintiles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Temperature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116CCE-BA67-B422-41B3-2FCC83E0C02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2525EFE-8B9A-7146-FA38-3EA7B3030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49A7608-4C2D-008E-2404-E41591C5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AF00E5-DE8C-8E9F-79B1-AD5173003C8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3561C6-64FD-CBA1-2289-9E4B7D805F1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0FAC31-9E35-DBE2-2258-3C95B8269C3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5115B1-F30D-FCFE-458C-AF93BAB4993F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EDB30D-404B-0D16-95E1-FD99157D725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E5068B-3DC6-AC94-595F-318F65DA0F0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AAC8EA8A-D11A-206C-0F15-CDC76E073E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062"/>
            <a:ext cx="12192000" cy="47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76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2900-9A76-0A7D-70EA-D446B7E4F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3C944-88DF-8B3A-6F38-748FC395E6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DHS Quintiles – High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C68EC6-DAD4-4802-E0DE-2082A5F7D58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EEFEEDD2-BBC0-E27A-5FA5-1C0C5C0BD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230C136-9978-674A-381D-67ADD8CE7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A1AA1D-9A3D-3B28-13BC-6CECA2F44C1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0E34F2-2AB3-ED33-DBC9-5E6C4BE392A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3F89AB-8BBB-96B8-9ABD-1581ECB8868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6E8749-C3EB-A41B-254E-BC82DBD5262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A5B545-1F58-4E8E-71A1-2723822DD5D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11A612-B916-8BD9-C990-6C5B7C814CB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C6EEDA90-394A-133B-D6BF-36854FB142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062"/>
            <a:ext cx="12192000" cy="47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73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D3DE2-23A5-B598-F592-C91A68C8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E9BF8-34DD-0831-023F-FB97980CFE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4) DHS Quintiles – Low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Precipitation</a:t>
            </a:r>
            <a:r>
              <a:rPr lang="es-AR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Libre Baskerville"/>
                <a:cs typeface="Calibri" panose="020F0502020204030204"/>
              </a:rPr>
              <a:t>Quarters</a:t>
            </a:r>
            <a:endParaRPr lang="es-AR" dirty="0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F44B18-2DC7-C90D-5D30-F8ED4EE46BB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E7F32B28-8214-089A-AAA1-EF80CEAE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3A0B931-29D5-C974-0307-8FDC02B36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DEB740-620F-ADAB-44FC-684644A9C47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621DFB-352E-8A5A-B501-0615A071AF0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5C400B-E64C-DD91-969C-76A5C0780F9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C9E671-BBFD-9771-BBF5-3AB6F6AA9EC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DA4924-28E5-0FE2-1DAC-243672B4C51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F683D1-8E8B-D552-36CE-CD2E1D49BA1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259D38B5-E0D3-49EF-2AFF-02C81CBAA5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062"/>
            <a:ext cx="12192000" cy="47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7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F69E-7823-6B32-44BA-DA72DAF96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41D4A-DA8E-5C13-59F7-5C5F81E19E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2" y="210488"/>
            <a:ext cx="12220339" cy="6655259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002060"/>
                </a:solidFill>
                <a:latin typeface="Libre Baskerville"/>
                <a:cs typeface="Calibri" panose="020F0502020204030204"/>
              </a:rPr>
              <a:t>What’s next?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41FC6-2B2D-7907-2041-2A0D277271A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D980EE8-9A7B-82C7-8B9D-1F09737F1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7F2A81A-A4E3-36BE-EBB1-F1D95847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693E1E-4063-1D48-9919-34EE39AF4B5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8CAE07-B2EE-2025-6EEA-232417F9A7F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7CBA69-3628-0983-0E4B-BB827BE406FF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8B7AB9-182C-A307-1FA2-A9D48563167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26DD91-E12A-CA35-7791-1E4F4694159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524EC-F1A2-ED53-3EEA-83849432038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226405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82500-C8F1-4E68-7435-586E77E5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6A49A-A984-AA31-C3BD-3A6A0A627C6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197349"/>
            <a:ext cx="12200633" cy="657795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What’s next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02ED4D-1209-A753-CF7E-DEE9AEF9D00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B790216-FED0-D8EC-7660-E5E86E2B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0225152-23FB-A630-A793-ACBF8799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7A395-B22A-134D-9472-B5C682324FF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88760B-F80C-96F7-8444-C7A3CE14035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674535-2105-015F-139D-256E482C5984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DF944F-E630-B2FC-40A8-5BF045E37CB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5355CE-A179-613B-B857-1E050D81CD3C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E75FF8-0F1E-D648-7C70-2DE3987D70D2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9DCA3A53-8D14-B26F-A236-BC7403ED9A47}"/>
              </a:ext>
            </a:extLst>
          </p:cNvPr>
          <p:cNvSpPr txBox="1"/>
          <p:nvPr/>
        </p:nvSpPr>
        <p:spPr>
          <a:xfrm>
            <a:off x="725637" y="1144694"/>
            <a:ext cx="10740726" cy="500136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I have about </a:t>
            </a: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a week and a half before moving to NY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, so I'd like to get this as polished as possible. I think if we focus on crafting a clear narrative, we can have a draft ready within the next few days.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What do you consider the </a:t>
            </a: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most important results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?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Which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figures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 should we include in the paper?</a:t>
            </a:r>
            <a:endParaRPr lang="es-AR" sz="2200" dirty="0">
              <a:solidFill>
                <a:srgbClr val="0D0D0D"/>
              </a:solidFill>
              <a:latin typeface="Times New Roman"/>
              <a:ea typeface="+mn-lt"/>
              <a:cs typeface="+mn-lt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We should also add the "simulations" figure showing the expected number of child deaths due to climate change, but I'll prepare this once we have our "final“ set of coefficients.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IDEA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: instead of trying to see month-by-month (where it looks like we don’t have enough power), instead create </a:t>
            </a:r>
            <a:r>
              <a:rPr lang="en-US" sz="2200" b="1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9-months climate groups </a:t>
            </a:r>
            <a:r>
              <a:rPr lang="en-US" sz="2200" dirty="0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and see effects in the first 3 years of life?</a:t>
            </a:r>
            <a:endParaRPr lang="es-AR" sz="2200" dirty="0">
              <a:latin typeface="Times New Roman"/>
              <a:ea typeface="Calibri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s-AR" sz="2200" dirty="0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0497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1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77519-5F01-BC71-9D8D-988CB2C5D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5B3F8A-9651-98DE-D6B0-4EF5C259A57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6D6A20-7F42-6856-6C49-29614382E9C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7BD27F-6D54-C8F4-8A91-3978C4953B8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A020E8-8A8D-3D3E-99C6-5AB2C204AE5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A3C6CB-76FB-763A-476C-AE7D3C4D196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3AF725-E3A8-7C55-6512-E03645D2726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F0D9ECD-DEA5-15A2-50AF-C3A803F75BC5}"/>
              </a:ext>
            </a:extLst>
          </p:cNvPr>
          <p:cNvSpPr txBox="1"/>
          <p:nvPr/>
        </p:nvSpPr>
        <p:spPr>
          <a:xfrm>
            <a:off x="890664" y="1955285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Thank you!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84A7A8-E30C-4110-A656-6E2C7EDB69B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87E79598-A480-1FE7-3DD6-6C257EA8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63415D0-2C90-AC26-E633-18D4D29ED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86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2F46F-6EB7-AA25-73F4-69A315AE7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0569F8A-1B14-04F4-65CE-7DF67E44C4D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976C6AD-9DD8-A8F6-63D0-E468370E5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C5C00DC-6831-E8E2-2E37-FCBE35B5A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CF3E-CFC0-1546-6FA8-0A5A21C3FEC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FE4CD9-DBDB-2EA4-D973-7DBADD50DD09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4E7C04-461F-16ED-05E9-510102DFD29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11AA6C-8B47-9C3E-103F-0CFA54E271F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FCE31C-B9A6-463B-1A1F-4CC62CE1DD1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F8AD94-95F9-40FE-A55E-2ADAE920D8F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331DD-6636-3C29-A623-4DD2217FE399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4225FB31-C91D-3C67-7826-85399073C4D7}"/>
              </a:ext>
            </a:extLst>
          </p:cNvPr>
          <p:cNvSpPr txBox="1"/>
          <p:nvPr/>
        </p:nvSpPr>
        <p:spPr>
          <a:xfrm>
            <a:off x="404736" y="1905506"/>
            <a:ext cx="3163851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400" b="1" dirty="0" err="1">
                <a:latin typeface="Times New Roman"/>
                <a:ea typeface="+mn-lt"/>
                <a:cs typeface="Times New Roman"/>
              </a:rPr>
              <a:t>How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likely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are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these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?</a:t>
            </a:r>
          </a:p>
          <a:p>
            <a:endParaRPr lang="es-AR" sz="2400" b="1" dirty="0">
              <a:latin typeface="Times New Roman"/>
              <a:ea typeface="+mn-lt"/>
              <a:cs typeface="Times New Roman"/>
            </a:endParaRPr>
          </a:p>
          <a:p>
            <a:r>
              <a:rPr lang="es-AR" sz="2400" dirty="0" err="1">
                <a:latin typeface="Times New Roman"/>
                <a:ea typeface="+mn-lt"/>
                <a:cs typeface="Times New Roman"/>
              </a:rPr>
              <a:t>Near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the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equator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,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there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is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a 3-month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high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shock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every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1.6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years</a:t>
            </a:r>
            <a:endParaRPr lang="es" sz="2400" dirty="0">
              <a:latin typeface="Times New Roman"/>
              <a:cs typeface="Times New Roman"/>
            </a:endParaRPr>
          </a:p>
        </p:txBody>
      </p:sp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18849F4F-9995-588A-C0C0-4553EDF131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361" y="1280902"/>
            <a:ext cx="8252420" cy="472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2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47787-F3EF-7FA1-BB19-798EC10A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AAE42D-E05F-C8CF-A93D-352112C9A8F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638D9E6-8F9D-2ACF-BA44-33A3CA50F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2089000-E1CB-31FB-C715-EDF8E601F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E7AEF-EACC-A5E8-A525-731D9E93E0C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F9EE36-79BB-94F7-D0BE-7027760DDA3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EF5D15-A568-D4FB-F3E1-5815BFAFA1AD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D7C15E-65A3-C9F1-70DE-1A6FC874D71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C3C72-9031-F5A5-9D99-DE19A2EAEBA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95B020-CCCD-88EC-CFA0-C71EBDBD924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BD7D85-B1E5-3B4E-A676-88DFBB361845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5A34309A-B793-BC12-6758-372C285E8BE1}"/>
              </a:ext>
            </a:extLst>
          </p:cNvPr>
          <p:cNvSpPr txBox="1"/>
          <p:nvPr/>
        </p:nvSpPr>
        <p:spPr>
          <a:xfrm>
            <a:off x="404736" y="1905506"/>
            <a:ext cx="3163851" cy="415498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400" b="1" dirty="0" err="1">
                <a:latin typeface="Times New Roman"/>
                <a:ea typeface="+mn-lt"/>
                <a:cs typeface="Times New Roman"/>
              </a:rPr>
              <a:t>How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likely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are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these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?</a:t>
            </a:r>
          </a:p>
          <a:p>
            <a:endParaRPr lang="es-AR" sz="2400" b="1" dirty="0">
              <a:latin typeface="Times New Roman"/>
              <a:ea typeface="+mn-lt"/>
              <a:cs typeface="Times New Roman"/>
            </a:endParaRPr>
          </a:p>
          <a:p>
            <a:r>
              <a:rPr lang="es-AR" sz="2400" dirty="0">
                <a:latin typeface="Times New Roman"/>
                <a:ea typeface="+mn-lt"/>
                <a:cs typeface="Times New Roman"/>
              </a:rPr>
              <a:t>A 3-month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low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shock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is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quite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common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too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,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with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many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parts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of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the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world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painted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in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yellow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(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meaning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a 3-month shock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every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 1.6 </a:t>
            </a:r>
            <a:r>
              <a:rPr lang="es-AR" sz="2400" dirty="0" err="1">
                <a:latin typeface="Times New Roman"/>
                <a:ea typeface="+mn-lt"/>
                <a:cs typeface="Times New Roman"/>
              </a:rPr>
              <a:t>years</a:t>
            </a:r>
            <a:r>
              <a:rPr lang="es-AR" sz="2400" dirty="0">
                <a:latin typeface="Times New Roman"/>
                <a:ea typeface="+mn-lt"/>
                <a:cs typeface="Times New Roman"/>
              </a:rPr>
              <a:t>)</a:t>
            </a:r>
            <a:endParaRPr lang="e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11674C55-781A-0D6F-CF77-66093F64C5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49" y="1622150"/>
            <a:ext cx="7463340" cy="4277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D609FB-7343-C4E0-A963-C80D33FE48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8361" y="1280902"/>
            <a:ext cx="8252420" cy="47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2351</TotalTime>
  <Words>2272</Words>
  <Application>Microsoft Office PowerPoint</Application>
  <PresentationFormat>Widescreen</PresentationFormat>
  <Paragraphs>335</Paragraphs>
  <Slides>79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Aptos</vt:lpstr>
      <vt:lpstr>Aptos Display</vt:lpstr>
      <vt:lpstr>Arial</vt:lpstr>
      <vt:lpstr>Arial,Sans-Serif</vt:lpstr>
      <vt:lpstr>Calibri</vt:lpstr>
      <vt:lpstr>Libre Baskerville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</dc:creator>
  <cp:lastModifiedBy>ABBATE NICOLÁS FRANCISCO</cp:lastModifiedBy>
  <cp:revision>598</cp:revision>
  <dcterms:created xsi:type="dcterms:W3CDTF">2024-04-11T13:32:30Z</dcterms:created>
  <dcterms:modified xsi:type="dcterms:W3CDTF">2025-07-25T21:48:52Z</dcterms:modified>
</cp:coreProperties>
</file>